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notesMasterIdLst>
    <p:notesMasterId r:id="rId8"/>
  </p:notesMasterIdLst>
  <p:sldIdLst>
    <p:sldId id="256" r:id="rId6"/>
    <p:sldId id="258" r:id="rId7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x="12192000" cy="6858000"/>
  <p:notesSz cx="6858000" cy="18573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1.xml"/><Relationship Id="rId59" Type="http://schemas.openxmlformats.org/officeDocument/2006/relationships/presProps" Target="presProps.xml"/><Relationship Id="rId58" Type="http://schemas.openxmlformats.org/officeDocument/2006/relationships/slide" Target="slides/slide52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0" Type="http://schemas.openxmlformats.org/officeDocument/2006/relationships/slide" Target="slides/slide3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en-US" sz="4400" b="0" strike="noStrike" spc="-1">
                <a:latin typeface="Arial" panose="020B0604020202090204"/>
              </a:rPr>
              <a:t>Click to move the slide</a:t>
            </a: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r>
              <a:rPr lang="en-US" sz="2000" b="0" strike="noStrike" spc="-1">
                <a:latin typeface="Arial" panose="020B0604020202090204"/>
              </a:rPr>
              <a:t>Click to edit the notes format</a:t>
            </a:r>
            <a:endParaRPr lang="en-US" sz="2000" b="0" strike="noStrike" spc="-1">
              <a:latin typeface="Arial" panose="020B0604020202090204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r>
              <a:rPr lang="en-US" sz="1400" b="0" strike="noStrike" spc="-1">
                <a:latin typeface="Times New Roman" panose="02020603050405020304"/>
              </a:rPr>
              <a:t>&lt;header&gt;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 algn="r">
              <a:buNone/>
            </a:pPr>
            <a:r>
              <a:rPr lang="en-US" sz="1400" b="0" strike="noStrike" spc="-1">
                <a:latin typeface="Times New Roman" panose="02020603050405020304"/>
              </a:rPr>
              <a:t>&lt;date/time&gt;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r>
              <a:rPr lang="en-US" sz="1400" b="0" strike="noStrike" spc="-1">
                <a:latin typeface="Times New Roman" panose="02020603050405020304"/>
              </a:rPr>
              <a:t>&lt;footer&gt;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algn="r">
              <a:buNone/>
            </a:pPr>
            <a:fld id="{F8F8E3B4-37D6-4B2B-924C-3EC459051617}" type="slidenum">
              <a:rPr lang="en-US" sz="1400" b="0" strike="noStrike" spc="-1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000" b="0" strike="noStrike" spc="-1">
              <a:latin typeface="Arial" panose="020B0604020202090204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4F8AB562-AF0E-4A4A-8A07-B00FE1886939}" type="slidenum">
              <a:rPr lang="en-US" sz="1200" b="0" strike="noStrike" spc="-1">
                <a:latin typeface="Times New Roman" panose="020206030504050203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000" b="0" strike="noStrike" spc="-1">
              <a:latin typeface="Arial" panose="020B0604020202090204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57DADBD4-96B4-47D6-B4AA-2F0FCC7EE3A2}" type="slidenum">
              <a:rPr lang="en-US" sz="1200" b="0" strike="noStrike" spc="-1">
                <a:latin typeface="Times New Roman" panose="020206030504050203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000" b="0" strike="noStrike" spc="-1">
              <a:latin typeface="Arial" panose="020B0604020202090204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F6411166-B288-47AC-9F53-4A2CA55A8BF1}" type="slidenum">
              <a:rPr lang="en-US" sz="1200" b="0" strike="noStrike" spc="-1">
                <a:latin typeface="Times New Roman" panose="020206030504050203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000" b="0" strike="noStrike" spc="-1">
              <a:latin typeface="Arial" panose="020B0604020202090204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A3ABEC13-BBC2-4869-9D4F-ED911E2ED690}" type="slidenum">
              <a:rPr lang="en-US" sz="1200" b="0" strike="noStrike" spc="-1">
                <a:latin typeface="Times New Roman" panose="020206030504050203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77040" cy="307692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7040" cy="35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000" b="0" strike="noStrike" spc="-1">
              <a:latin typeface="Arial" panose="020B0604020202090204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2440" cy="44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9F688F36-BD90-49B8-AFAD-DEFDF0F22730}" type="slidenum">
              <a:rPr lang="en-US" sz="1200" b="0" strike="noStrike" spc="-1">
                <a:latin typeface="Times New Roman" panose="02020603050405020304"/>
              </a:rPr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en-US" sz="4400" b="0" strike="noStrike" spc="-1">
                <a:latin typeface="Arial" panose="020B0604020202090204"/>
              </a:rPr>
              <a:t>Click to edit the title text format</a:t>
            </a: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90204"/>
              </a:rPr>
              <a:t>Click to edit the outline text format</a:t>
            </a:r>
            <a:endParaRPr lang="en-US" sz="3200" b="0" strike="noStrike" spc="-1">
              <a:latin typeface="Arial" panose="020B060402020209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 panose="020B0604020202090204"/>
              </a:rPr>
              <a:t>Second Outline Level</a:t>
            </a:r>
            <a:endParaRPr lang="en-US" sz="2800" b="0" strike="noStrike" spc="-1">
              <a:latin typeface="Arial" panose="020B060402020209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90204"/>
              </a:rPr>
              <a:t>Third Outline Level</a:t>
            </a:r>
            <a:endParaRPr lang="en-US" sz="2400" b="0" strike="noStrike" spc="-1">
              <a:latin typeface="Arial" panose="020B060402020209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 panose="020B0604020202090204"/>
              </a:rPr>
              <a:t>Fourth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Fifth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Sixth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Seventh Outline Level</a:t>
            </a:r>
            <a:endParaRPr lang="en-US" sz="2000" b="0" strike="noStrike" spc="-1">
              <a:latin typeface="Arial" panose="020B060402020209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en-US" sz="4400" b="0" strike="noStrike" spc="-1">
                <a:latin typeface="Arial" panose="020B0604020202090204"/>
              </a:rPr>
              <a:t>Click to edit the title text format</a:t>
            </a: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90204"/>
              </a:rPr>
              <a:t>Click to edit the outline text format</a:t>
            </a:r>
            <a:endParaRPr lang="en-US" sz="3200" b="0" strike="noStrike" spc="-1">
              <a:latin typeface="Arial" panose="020B060402020209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 panose="020B0604020202090204"/>
              </a:rPr>
              <a:t>Second Outline Level</a:t>
            </a:r>
            <a:endParaRPr lang="en-US" sz="2800" b="0" strike="noStrike" spc="-1">
              <a:latin typeface="Arial" panose="020B060402020209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90204"/>
              </a:rPr>
              <a:t>Third Outline Level</a:t>
            </a:r>
            <a:endParaRPr lang="en-US" sz="2400" b="0" strike="noStrike" spc="-1">
              <a:latin typeface="Arial" panose="020B060402020209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 panose="020B0604020202090204"/>
              </a:rPr>
              <a:t>Fourth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Fifth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Sixth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Seventh Outline Level</a:t>
            </a:r>
            <a:endParaRPr lang="en-US" sz="2000" b="0" strike="noStrike" spc="-1">
              <a:latin typeface="Arial" panose="020B060402020209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en-US" sz="4400" b="0" strike="noStrike" spc="-1">
                <a:latin typeface="Arial" panose="020B0604020202090204"/>
              </a:rPr>
              <a:t>Click to edit the title text format</a:t>
            </a: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90204"/>
              </a:rPr>
              <a:t>Click to edit the outline text format</a:t>
            </a:r>
            <a:endParaRPr lang="en-US" sz="3200" b="0" strike="noStrike" spc="-1">
              <a:latin typeface="Arial" panose="020B060402020209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 panose="020B0604020202090204"/>
              </a:rPr>
              <a:t>Second Outline Level</a:t>
            </a:r>
            <a:endParaRPr lang="en-US" sz="2800" b="0" strike="noStrike" spc="-1">
              <a:latin typeface="Arial" panose="020B060402020209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90204"/>
              </a:rPr>
              <a:t>Third Outline Level</a:t>
            </a:r>
            <a:endParaRPr lang="en-US" sz="2400" b="0" strike="noStrike" spc="-1">
              <a:latin typeface="Arial" panose="020B060402020209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 panose="020B0604020202090204"/>
              </a:rPr>
              <a:t>Fourth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Fifth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Sixth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Seventh Outline Level</a:t>
            </a:r>
            <a:endParaRPr lang="en-US" sz="2000" b="0" strike="noStrike" spc="-1">
              <a:latin typeface="Arial" panose="020B060402020209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</a:pPr>
            <a:r>
              <a:rPr lang="en-US" sz="4400" b="0" strike="noStrike" spc="-1">
                <a:latin typeface="Arial" panose="020B0604020202090204"/>
              </a:rPr>
              <a:t>Click to edit the title text format</a:t>
            </a:r>
            <a:endParaRPr lang="en-US" sz="4400" b="0" strike="noStrike" spc="-1">
              <a:latin typeface="Arial" panose="020B0604020202090204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90204"/>
              </a:rPr>
              <a:t>Click to edit the outline text format</a:t>
            </a:r>
            <a:endParaRPr lang="en-US" sz="3200" b="0" strike="noStrike" spc="-1">
              <a:latin typeface="Arial" panose="020B060402020209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 panose="020B0604020202090204"/>
              </a:rPr>
              <a:t>Second Outline Level</a:t>
            </a:r>
            <a:endParaRPr lang="en-US" sz="2800" b="0" strike="noStrike" spc="-1">
              <a:latin typeface="Arial" panose="020B060402020209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90204"/>
              </a:rPr>
              <a:t>Third Outline Level</a:t>
            </a:r>
            <a:endParaRPr lang="en-US" sz="2400" b="0" strike="noStrike" spc="-1">
              <a:latin typeface="Arial" panose="020B060402020209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 panose="020B0604020202090204"/>
              </a:rPr>
              <a:t>Fourth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Fifth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Sixth Outline Level</a:t>
            </a:r>
            <a:endParaRPr lang="en-US" sz="2000" b="0" strike="noStrike" spc="-1">
              <a:latin typeface="Arial" panose="020B060402020209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90204"/>
              </a:rPr>
              <a:t>Seventh Outline Level</a:t>
            </a:r>
            <a:endParaRPr lang="en-US" sz="2000" b="0" strike="noStrike" spc="-1">
              <a:latin typeface="Arial" panose="020B060402020209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hyperlink" Target="https://github.com/DrStef/Applied_Data_Science_Capstone/blob/main/GH_jupyter-labs-webscraping_v4.ipynb" TargetMode="Externa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hyperlink" Target="https://github.com/DrStef/Applied_Data_Science_Capstone/blob/main/GH_jupyter-labs-spacex-data-collection-api_v5.ipynb" TargetMode="External"/><Relationship Id="rId2" Type="http://schemas.openxmlformats.org/officeDocument/2006/relationships/hyperlink" Target="https://api.spacexdata.com/v4/launches/past" TargetMode="Externa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hyperlink" Target="https://github.com/DrStef/Applied_Data_Science_Capstone/blob/main/GH_labs-jupyter-spacex-Data%20wrangling_v3.ipynb" TargetMode="Externa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hyperlink" Target="https://github.com/DrStef/Applied_Data_Science_Capstone/blob/main/GH_jupyter-labs-eda-sql-coursera_v10.ipynb" TargetMode="Externa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hyperlink" Target="https://github.com/DrStef/Applied_Data_Science_Capstone/blob/main/GH_jupyter-labs-eda-dataviz-v10.ipynb" TargetMode="Externa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hyperlink" Target="https://nbviewer.org/github/DrStef/Applied_Data_Science_Capstone/blob/main/GH_lab_jupyter_launch_site_location_v4.ipynb" TargetMode="Externa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hyperlink" Target="https://github.com/DrStef/Applied_Data_Science_Capstone/blob/main/GH_Build_a_Dashboard_Application_with_Plotly_Dash_v10.ipynb" TargetMode="Externa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hyperlink" Target="https://github.com/DrStef/Applied_Data_Science_Capstone/blob/main/GH_SpaceX_Machine%20Learning%20Prediction_Part_5_v8_shuffling.ipynb" TargetMode="External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hyperlink" Target="https://adsabs.harvard.edu/full/1996ESASP.386..237F" TargetMode="External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3.GIF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hyperlink" Target="https://nbviewer.org/github/DrStef/Applied_Data_Science_Capstone/blob/main/GH_lab_jupyter_launch_site_location_v4.ipynb" TargetMode="Externa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1.png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5.png"/><Relationship Id="rId1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9.png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5"/>
          <p:cNvSpPr/>
          <p:nvPr/>
        </p:nvSpPr>
        <p:spPr>
          <a:xfrm>
            <a:off x="659880" y="4847400"/>
            <a:ext cx="3217680" cy="55054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500" b="1" spc="-1">
                <a:solidFill>
                  <a:srgbClr val="E7E6E6"/>
                </a:solidFill>
                <a:latin typeface="Tahoma" panose="020B0804030504040204"/>
                <a:ea typeface="SF Pro"/>
                <a:sym typeface="+mn-ea"/>
              </a:rPr>
              <a:t>Brian Fan</a:t>
            </a:r>
            <a:endParaRPr lang="en-US" sz="15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500" b="1" strike="noStrike" spc="-1">
                <a:solidFill>
                  <a:srgbClr val="E7E6E6"/>
                </a:solidFill>
                <a:latin typeface="Tahoma" panose="020B0804030504040204"/>
                <a:ea typeface="SF Pro"/>
              </a:rPr>
              <a:t>Fabuary 2</a:t>
            </a:r>
            <a:r>
              <a:rPr lang="en-US" sz="1500" b="1" strike="noStrike" spc="-1" baseline="14000000">
                <a:solidFill>
                  <a:srgbClr val="E7E6E6"/>
                </a:solidFill>
                <a:latin typeface="Tahoma" panose="020B0804030504040204"/>
                <a:ea typeface="SF Pro"/>
              </a:rPr>
              <a:t>nd</a:t>
            </a:r>
            <a:r>
              <a:rPr lang="en-US" sz="1500" b="1" strike="noStrike" spc="-1">
                <a:solidFill>
                  <a:srgbClr val="E7E6E6"/>
                </a:solidFill>
                <a:latin typeface="Tahoma" panose="020B0804030504040204"/>
                <a:ea typeface="SF Pro"/>
              </a:rPr>
              <a:t>, 2023</a:t>
            </a:r>
            <a:endParaRPr lang="en-US" sz="1500" b="0" strike="noStrike" spc="-1">
              <a:latin typeface="Arial" panose="020B0604020202090204"/>
            </a:endParaRPr>
          </a:p>
        </p:txBody>
      </p:sp>
      <p:sp>
        <p:nvSpPr>
          <p:cNvPr id="160" name="TextBox 2"/>
          <p:cNvSpPr/>
          <p:nvPr/>
        </p:nvSpPr>
        <p:spPr>
          <a:xfrm>
            <a:off x="659880" y="2778760"/>
            <a:ext cx="4360680" cy="156591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3200" b="1">
                <a:solidFill>
                  <a:schemeClr val="bg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SpaceX Falcon 9 First Stage landing prediction</a:t>
            </a: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5F07C88-8525-4D22-BB24-905F862D837A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1" name="Title 1"/>
          <p:cNvSpPr/>
          <p:nvPr/>
        </p:nvSpPr>
        <p:spPr>
          <a:xfrm>
            <a:off x="922320" y="69120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212" name="Rectangles 211"/>
          <p:cNvSpPr/>
          <p:nvPr/>
        </p:nvSpPr>
        <p:spPr>
          <a:xfrm>
            <a:off x="7772400" y="4801680"/>
            <a:ext cx="2738160" cy="9082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Saved in a Dictionary</a:t>
            </a:r>
            <a:endParaRPr lang="en-US" sz="14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Appended Data to Keys</a:t>
            </a:r>
            <a:r>
              <a:rPr lang="en-US" sz="1150" b="1" strike="noStrike" spc="-1">
                <a:solidFill>
                  <a:srgbClr val="000000"/>
                </a:solidFill>
                <a:latin typeface="Arial" panose="020B0604020202090204"/>
                <a:ea typeface="Calibri;Calibri"/>
              </a:rPr>
              <a:t> </a:t>
            </a:r>
            <a:endParaRPr lang="en-US" sz="1150" b="0" strike="noStrike" spc="-1">
              <a:latin typeface="Arial" panose="020B0604020202090204"/>
            </a:endParaRPr>
          </a:p>
        </p:txBody>
      </p:sp>
      <p:sp>
        <p:nvSpPr>
          <p:cNvPr id="213" name="Rectangles 212"/>
          <p:cNvSpPr/>
          <p:nvPr/>
        </p:nvSpPr>
        <p:spPr>
          <a:xfrm>
            <a:off x="3427920" y="1828800"/>
            <a:ext cx="3882240" cy="11566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Acquired historical launch data from Wikipedia page 'List of Falcon 9 and Falcon Heavy Launches'</a:t>
            </a:r>
            <a:endParaRPr lang="en-US" sz="14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Requested the Falcon9 Launch Wiki page from its Wikipedia URL</a:t>
            </a:r>
            <a:endParaRPr lang="en-US" sz="14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</p:txBody>
      </p:sp>
      <p:sp>
        <p:nvSpPr>
          <p:cNvPr id="214" name="Rectangles 213"/>
          <p:cNvSpPr/>
          <p:nvPr/>
        </p:nvSpPr>
        <p:spPr>
          <a:xfrm>
            <a:off x="7772400" y="1828800"/>
            <a:ext cx="2738160" cy="113796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Created a beautiful soup object</a:t>
            </a:r>
            <a:endParaRPr lang="en-US" sz="1400" b="0" strike="noStrike" spc="-1">
              <a:latin typeface="Arial" panose="020B0604020202090204"/>
            </a:endParaRPr>
          </a:p>
        </p:txBody>
      </p:sp>
      <p:sp>
        <p:nvSpPr>
          <p:cNvPr id="215" name="Rectangles 214"/>
          <p:cNvSpPr/>
          <p:nvPr/>
        </p:nvSpPr>
        <p:spPr>
          <a:xfrm>
            <a:off x="4114800" y="4801680"/>
            <a:ext cx="2738160" cy="9082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Converted Dictionary to Dataframe</a:t>
            </a:r>
            <a:endParaRPr lang="en-US" sz="1400" b="0" strike="noStrike" spc="-1">
              <a:latin typeface="Arial" panose="020B0604020202090204"/>
            </a:endParaRPr>
          </a:p>
        </p:txBody>
      </p:sp>
      <p:sp>
        <p:nvSpPr>
          <p:cNvPr id="216" name="Rectangles 215"/>
          <p:cNvSpPr/>
          <p:nvPr/>
        </p:nvSpPr>
        <p:spPr>
          <a:xfrm>
            <a:off x="1143000" y="5038920"/>
            <a:ext cx="2052360" cy="44244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Saved Dataframe into </a:t>
            </a:r>
            <a:endParaRPr lang="en-US" sz="14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.csv file</a:t>
            </a:r>
            <a:endParaRPr lang="en-US" sz="1400" b="0" strike="noStrike" spc="-1">
              <a:latin typeface="Arial" panose="020B0604020202090204"/>
            </a:endParaRPr>
          </a:p>
        </p:txBody>
      </p:sp>
      <p:sp>
        <p:nvSpPr>
          <p:cNvPr id="217" name="Straight Connector 216"/>
          <p:cNvSpPr/>
          <p:nvPr/>
        </p:nvSpPr>
        <p:spPr>
          <a:xfrm>
            <a:off x="7325640" y="2384640"/>
            <a:ext cx="4572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8" name="Straight Connector 217"/>
          <p:cNvSpPr/>
          <p:nvPr/>
        </p:nvSpPr>
        <p:spPr>
          <a:xfrm>
            <a:off x="9144000" y="2971800"/>
            <a:ext cx="360" cy="182880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9" name="Rectangles 218"/>
          <p:cNvSpPr/>
          <p:nvPr/>
        </p:nvSpPr>
        <p:spPr>
          <a:xfrm>
            <a:off x="7772400" y="3200400"/>
            <a:ext cx="2738160" cy="1156680"/>
          </a:xfrm>
          <a:prstGeom prst="rect">
            <a:avLst/>
          </a:prstGeom>
          <a:solidFill>
            <a:srgbClr val="CCFFCC"/>
          </a:solidFill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Found all tables.</a:t>
            </a:r>
            <a:endParaRPr lang="en-US" sz="14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Extracted all column/variable names from the HTML table header</a:t>
            </a:r>
            <a:endParaRPr lang="en-US" sz="14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</p:txBody>
      </p:sp>
      <p:sp>
        <p:nvSpPr>
          <p:cNvPr id="220" name="Straight Connector 219"/>
          <p:cNvSpPr/>
          <p:nvPr/>
        </p:nvSpPr>
        <p:spPr>
          <a:xfrm flipH="1">
            <a:off x="6858000" y="5257800"/>
            <a:ext cx="9144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21" name="Straight Connector 220"/>
          <p:cNvSpPr/>
          <p:nvPr/>
        </p:nvSpPr>
        <p:spPr>
          <a:xfrm flipH="1">
            <a:off x="3200400" y="5257800"/>
            <a:ext cx="9144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22" name="Text Box 221"/>
          <p:cNvSpPr txBox="1"/>
          <p:nvPr/>
        </p:nvSpPr>
        <p:spPr>
          <a:xfrm>
            <a:off x="685800" y="6172200"/>
            <a:ext cx="75438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sz="1100" b="0" strike="noStrike" spc="-1">
                <a:latin typeface="Arial" panose="020B0604020202090204"/>
                <a:hlinkClick r:id="rId2"/>
              </a:rPr>
              <a:t>https://github.com/DrStef/Applied_Data_Science_Capstone/blob/main/GH_jupyter-labs-webscraping_v4.ipynb</a:t>
            </a:r>
            <a:endParaRPr lang="en-US" sz="1100" b="0" strike="noStrike" spc="-1">
              <a:latin typeface="Arial" panose="020B0604020202090204"/>
            </a:endParaRPr>
          </a:p>
          <a:p>
            <a:endParaRPr lang="en-US" sz="11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FBD1A47-A6DD-4548-8106-459497D02F9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24" name="Title 10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225" name="Rectangles 224"/>
          <p:cNvSpPr/>
          <p:nvPr/>
        </p:nvSpPr>
        <p:spPr>
          <a:xfrm>
            <a:off x="360" y="1976040"/>
            <a:ext cx="6622920" cy="4190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</p:txBody>
      </p:sp>
      <p:sp>
        <p:nvSpPr>
          <p:cNvPr id="226" name="Rectangles 225"/>
          <p:cNvSpPr/>
          <p:nvPr/>
        </p:nvSpPr>
        <p:spPr>
          <a:xfrm>
            <a:off x="685440" y="2286000"/>
            <a:ext cx="3424320" cy="1595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1" u="sng" strike="noStrike" spc="-1">
                <a:solidFill>
                  <a:srgbClr val="00331A"/>
                </a:solidFill>
                <a:uFillTx/>
                <a:latin typeface="Calibri"/>
                <a:ea typeface="DejaVu Sans"/>
              </a:rPr>
              <a:t>Preliminary Stage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We defined a series of functions helping the use the API to extract info using identification numbers (IDs) in the launch data.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getBoosterVersion(data)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getLaunchSite(data)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getPayloadData(data)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trike="noStrike" spc="-1">
                <a:solidFill>
                  <a:srgbClr val="00331A"/>
                </a:solidFill>
                <a:latin typeface="Calibri"/>
                <a:ea typeface="DejaVu Sans"/>
              </a:rPr>
              <a:t>getCoreData(data)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</p:txBody>
      </p:sp>
      <p:grpSp>
        <p:nvGrpSpPr>
          <p:cNvPr id="227" name="Group 226"/>
          <p:cNvGrpSpPr/>
          <p:nvPr/>
        </p:nvGrpSpPr>
        <p:grpSpPr>
          <a:xfrm>
            <a:off x="1996560" y="1626120"/>
            <a:ext cx="9367560" cy="3881160"/>
            <a:chOff x="1996560" y="1626120"/>
            <a:chExt cx="9367560" cy="3881160"/>
          </a:xfrm>
        </p:grpSpPr>
        <p:sp>
          <p:nvSpPr>
            <p:cNvPr id="228" name="Rectangles 227"/>
            <p:cNvSpPr/>
            <p:nvPr/>
          </p:nvSpPr>
          <p:spPr>
            <a:xfrm>
              <a:off x="8625960" y="4599000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Assigned list to dictionary  Converted to Dataframe</a:t>
              </a:r>
              <a:endParaRPr lang="en-US" sz="1400" b="0" strike="noStrike" spc="-1">
                <a:latin typeface="Arial" panose="020B0604020202090204"/>
              </a:endParaRPr>
            </a:p>
          </p:txBody>
        </p:sp>
        <p:sp>
          <p:nvSpPr>
            <p:cNvPr id="229" name="Rectangles 228"/>
            <p:cNvSpPr/>
            <p:nvPr/>
          </p:nvSpPr>
          <p:spPr>
            <a:xfrm>
              <a:off x="4114800" y="1626120"/>
              <a:ext cx="4048920" cy="11566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Requested rocket launch data from SpaceX API</a:t>
              </a:r>
              <a:endParaRPr lang="en-US" sz="14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url=</a:t>
              </a:r>
              <a:r>
                <a:rPr lang="en-US" sz="1400" b="1" u="sng" strike="noStrike" spc="-1">
                  <a:solidFill>
                    <a:srgbClr val="0000FF"/>
                  </a:solidFill>
                  <a:uFillTx/>
                  <a:latin typeface="Calibri"/>
                  <a:ea typeface="DejaVu Sans"/>
                  <a:hlinkClick r:id="rId2"/>
                </a:rPr>
                <a:t>https://api.spacexdata.com/v4/launches/past</a:t>
              </a:r>
              <a:endParaRPr lang="en-US" sz="14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4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Requested and parsed</a:t>
              </a:r>
              <a:endParaRPr lang="en-US" sz="14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 SpaceX data  with GET request</a:t>
              </a:r>
              <a:endParaRPr lang="en-US" sz="14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400" b="0" strike="noStrike" spc="-1">
                <a:latin typeface="Arial" panose="020B0604020202090204"/>
              </a:endParaRPr>
            </a:p>
          </p:txBody>
        </p:sp>
        <p:sp>
          <p:nvSpPr>
            <p:cNvPr id="230" name="Rectangles 229"/>
            <p:cNvSpPr/>
            <p:nvPr/>
          </p:nvSpPr>
          <p:spPr>
            <a:xfrm>
              <a:off x="8625960" y="1626120"/>
              <a:ext cx="2738160" cy="113796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Decoded response as a .json file</a:t>
              </a:r>
              <a:endParaRPr lang="en-US" sz="14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Turned it into Pandas dataframe</a:t>
              </a:r>
              <a:endParaRPr lang="en-US" sz="1400" b="0" strike="noStrike" spc="-1">
                <a:latin typeface="Arial" panose="020B0604020202090204"/>
              </a:endParaRPr>
            </a:p>
          </p:txBody>
        </p:sp>
        <p:sp>
          <p:nvSpPr>
            <p:cNvPr id="231" name="Rectangles 230"/>
            <p:cNvSpPr/>
            <p:nvPr/>
          </p:nvSpPr>
          <p:spPr>
            <a:xfrm>
              <a:off x="4968360" y="4599000"/>
              <a:ext cx="2738160" cy="90828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Selected Falcon9 data only</a:t>
              </a:r>
              <a:endParaRPr lang="en-US" sz="14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mass value with mean</a:t>
              </a:r>
              <a:endParaRPr lang="en-US" sz="1400" b="0" strike="noStrike" spc="-1">
                <a:latin typeface="Arial" panose="020B0604020202090204"/>
              </a:endParaRPr>
            </a:p>
          </p:txBody>
        </p:sp>
        <p:sp>
          <p:nvSpPr>
            <p:cNvPr id="232" name="Rectangles 231"/>
            <p:cNvSpPr/>
            <p:nvPr/>
          </p:nvSpPr>
          <p:spPr>
            <a:xfrm>
              <a:off x="1996560" y="4805640"/>
              <a:ext cx="2052360" cy="54216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Dataframe into </a:t>
              </a:r>
              <a:endParaRPr lang="en-US" sz="14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.csv file</a:t>
              </a:r>
              <a:endParaRPr lang="en-US" sz="1400" b="0" strike="noStrike" spc="-1">
                <a:latin typeface="Arial" panose="020B0604020202090204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8179200" y="2181960"/>
              <a:ext cx="4572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4" name="Straight Connector 233"/>
            <p:cNvSpPr/>
            <p:nvPr/>
          </p:nvSpPr>
          <p:spPr>
            <a:xfrm>
              <a:off x="9997560" y="2769120"/>
              <a:ext cx="360" cy="18288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5" name="Rectangles 234"/>
            <p:cNvSpPr/>
            <p:nvPr/>
          </p:nvSpPr>
          <p:spPr>
            <a:xfrm>
              <a:off x="8625960" y="2971800"/>
              <a:ext cx="2738160" cy="1414800"/>
            </a:xfrm>
            <a:prstGeom prst="rect">
              <a:avLst/>
            </a:prstGeom>
            <a:solidFill>
              <a:srgbClr val="83CA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Used the API with functions to get info from IDs: </a:t>
              </a:r>
              <a:endParaRPr lang="en-US" sz="1400" b="0" strike="noStrike" spc="-1">
                <a:latin typeface="Arial" panose="020B0604020202090204"/>
              </a:endParaRPr>
            </a:p>
            <a:p>
              <a:pPr marL="431800" lvl="1" indent="-2159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BoosterVersion </a:t>
              </a:r>
              <a:endParaRPr lang="en-US" sz="1200" b="0" strike="noStrike" spc="-1">
                <a:latin typeface="Arial" panose="020B0604020202090204"/>
              </a:endParaRPr>
            </a:p>
            <a:p>
              <a:pPr marL="431800" lvl="1" indent="-2159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Payloads</a:t>
              </a:r>
              <a:endParaRPr lang="en-US" sz="1200" b="0" strike="noStrike" spc="-1">
                <a:latin typeface="Arial" panose="020B0604020202090204"/>
              </a:endParaRPr>
            </a:p>
            <a:p>
              <a:pPr marL="431800" lvl="1" indent="-2159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LaunchSite</a:t>
              </a:r>
              <a:endParaRPr lang="en-US" sz="1200" b="0" strike="noStrike" spc="-1">
                <a:latin typeface="Arial" panose="020B0604020202090204"/>
              </a:endParaRPr>
            </a:p>
            <a:p>
              <a:pPr marL="431800" lvl="1" indent="-2159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</a:pPr>
              <a:r>
                <a:rPr lang="en-US" sz="12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Cores</a:t>
              </a:r>
              <a:endParaRPr lang="en-US" sz="1200" b="0" strike="noStrike" spc="-1">
                <a:latin typeface="Arial" panose="020B0604020202090204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>
                  <a:solidFill>
                    <a:srgbClr val="00331A"/>
                  </a:solidFill>
                  <a:latin typeface="Calibri"/>
                  <a:ea typeface="DejaVu Sans"/>
                </a:rPr>
                <a:t>Stored in List</a:t>
              </a:r>
              <a:endParaRPr lang="en-US" sz="1400" b="0" strike="noStrike" spc="-1">
                <a:latin typeface="Arial" panose="020B0604020202090204"/>
              </a:endParaRPr>
            </a:p>
          </p:txBody>
        </p:sp>
        <p:sp>
          <p:nvSpPr>
            <p:cNvPr id="236" name="Straight Connector 235"/>
            <p:cNvSpPr/>
            <p:nvPr/>
          </p:nvSpPr>
          <p:spPr>
            <a:xfrm flipH="1">
              <a:off x="77115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37" name="Straight Connector 236"/>
            <p:cNvSpPr/>
            <p:nvPr/>
          </p:nvSpPr>
          <p:spPr>
            <a:xfrm flipH="1">
              <a:off x="40539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238" name="Text Box 237"/>
          <p:cNvSpPr txBox="1"/>
          <p:nvPr/>
        </p:nvSpPr>
        <p:spPr>
          <a:xfrm>
            <a:off x="685800" y="6172200"/>
            <a:ext cx="102870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sz="1100" b="0" strike="noStrike" spc="-1">
                <a:latin typeface="Arial" panose="020B0604020202090204"/>
                <a:hlinkClick r:id="rId3"/>
              </a:rPr>
              <a:t>https://github.com/DrStef/Applied_Data_Science_Capstone/blob/main/GH_jupyter-labs-spacex-data-collection-api_v5.ipynb</a:t>
            </a:r>
            <a:endParaRPr lang="en-US" sz="1100" b="0" strike="noStrike" spc="-1">
              <a:latin typeface="Arial" panose="020B0604020202090204"/>
            </a:endParaRPr>
          </a:p>
          <a:p>
            <a:endParaRPr lang="en-US" sz="11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AEFD410-8EB4-4AB0-AA70-586285F7EAB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4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lang="en-US" sz="4000" b="0" strike="noStrike" spc="-1">
              <a:latin typeface="Arial" panose="020B0604020202090204"/>
            </a:endParaRPr>
          </a:p>
        </p:txBody>
      </p:sp>
      <p:grpSp>
        <p:nvGrpSpPr>
          <p:cNvPr id="241" name="Group 240"/>
          <p:cNvGrpSpPr/>
          <p:nvPr/>
        </p:nvGrpSpPr>
        <p:grpSpPr>
          <a:xfrm>
            <a:off x="850320" y="1371600"/>
            <a:ext cx="10578960" cy="4904280"/>
            <a:chOff x="850320" y="1371600"/>
            <a:chExt cx="10578960" cy="4904280"/>
          </a:xfrm>
        </p:grpSpPr>
        <p:grpSp>
          <p:nvGrpSpPr>
            <p:cNvPr id="242" name="Group 241"/>
            <p:cNvGrpSpPr/>
            <p:nvPr/>
          </p:nvGrpSpPr>
          <p:grpSpPr>
            <a:xfrm>
              <a:off x="6793920" y="2192400"/>
              <a:ext cx="4635360" cy="3656880"/>
              <a:chOff x="6793920" y="2192400"/>
              <a:chExt cx="4635360" cy="3656880"/>
            </a:xfrm>
          </p:grpSpPr>
          <p:sp>
            <p:nvSpPr>
              <p:cNvPr id="243" name="Rectangles 242"/>
              <p:cNvSpPr/>
              <p:nvPr/>
            </p:nvSpPr>
            <p:spPr>
              <a:xfrm>
                <a:off x="6793920" y="2192400"/>
                <a:ext cx="4635360" cy="221076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endParaRPr lang="en-US" sz="18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8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Created a set of 1</a:t>
                </a:r>
                <a:r>
                  <a:rPr lang="en-US" sz="1400" b="0" strike="noStrike" spc="-1" baseline="14000000">
                    <a:solidFill>
                      <a:srgbClr val="000000"/>
                    </a:solidFill>
                    <a:latin typeface="Calibri"/>
                    <a:ea typeface="DejaVu Sans"/>
                  </a:rPr>
                  <a:t>st</a:t>
                </a: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stage booster landing outcomes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0 True ASDS: successful landing on a drone ship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1 None None: failure to land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2 True RTLS: successful landing to a ground pad 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3 False ASDS: </a:t>
                </a: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 </a:t>
                </a: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failed landing on a drone ship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4 True Ocean: successful landing, specific region of the ocean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5 False Ocean: failed landing, specific region of the ocean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6 None ASDS: failure to land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7 False RTLS: failed landing to a ground pad</a:t>
                </a:r>
                <a:r>
                  <a:rPr lang="en-US" sz="1400" b="0" strike="noStrike" spc="-1">
                    <a:solidFill>
                      <a:srgbClr val="007826"/>
                    </a:solidFill>
                    <a:latin typeface="Calibri"/>
                    <a:ea typeface="DejaVu Sans"/>
                  </a:rPr>
                  <a:t> 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 panose="020B0604020202090204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244" name="Rectangles 243"/>
              <p:cNvSpPr/>
              <p:nvPr/>
            </p:nvSpPr>
            <p:spPr>
              <a:xfrm>
                <a:off x="7966440" y="4935600"/>
                <a:ext cx="2716560" cy="913680"/>
              </a:xfrm>
              <a:prstGeom prst="rect">
                <a:avLst/>
              </a:prstGeom>
              <a:solidFill>
                <a:srgbClr val="CCFFCC"/>
              </a:solidFill>
              <a:ln w="18360">
                <a:solidFill>
                  <a:srgbClr val="0099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9000" tIns="54000" rIns="99000" bIns="54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;Calibri"/>
                    <a:ea typeface="Calibri;Calibri"/>
                  </a:rPr>
                  <a:t>Created a Training label: 'Class'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C9211E"/>
                    </a:solidFill>
                    <a:latin typeface="Calibri;Calibri"/>
                    <a:ea typeface="Calibri;Calibri"/>
                  </a:rPr>
                  <a:t>Class = 0: booster landing failure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6600"/>
                    </a:solidFill>
                    <a:latin typeface="Calibri;Calibri"/>
                    <a:ea typeface="Calibri;Calibri"/>
                  </a:rPr>
                  <a:t>Class = 1:  booster landing success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245" name="Straight Connector 244"/>
              <p:cNvSpPr/>
              <p:nvPr/>
            </p:nvSpPr>
            <p:spPr>
              <a:xfrm flipH="1">
                <a:off x="9159480" y="4403880"/>
                <a:ext cx="5400" cy="53172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grpSp>
          <p:nvGrpSpPr>
            <p:cNvPr id="246" name="Group 245"/>
            <p:cNvGrpSpPr/>
            <p:nvPr/>
          </p:nvGrpSpPr>
          <p:grpSpPr>
            <a:xfrm>
              <a:off x="850320" y="1371600"/>
              <a:ext cx="7112520" cy="4904280"/>
              <a:chOff x="850320" y="1371600"/>
              <a:chExt cx="7112520" cy="490428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850320" y="1371600"/>
                <a:ext cx="2308225" cy="548005"/>
                <a:chOff x="850320" y="1371600"/>
                <a:chExt cx="2308225" cy="548005"/>
              </a:xfrm>
            </p:grpSpPr>
            <p:sp>
              <p:nvSpPr>
                <p:cNvPr id="248" name="Rectangles 247"/>
                <p:cNvSpPr/>
                <p:nvPr/>
              </p:nvSpPr>
              <p:spPr>
                <a:xfrm>
                  <a:off x="850320" y="1371600"/>
                  <a:ext cx="2308225" cy="548005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Dataframe</a:t>
                  </a:r>
                  <a:endParaRPr lang="en-US" sz="1600" b="0" strike="noStrike" spc="-1">
                    <a:latin typeface="Arial" panose="020B0604020202090204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From SpaceX API </a:t>
                  </a:r>
                  <a:endParaRPr lang="en-US" sz="1600" b="0" strike="noStrike" spc="-1">
                    <a:latin typeface="Arial" panose="020B0604020202090204"/>
                  </a:endParaRPr>
                </a:p>
              </p:txBody>
            </p:sp>
          </p:grpSp>
          <p:sp>
            <p:nvSpPr>
              <p:cNvPr id="249" name="Rectangles 248"/>
              <p:cNvSpPr/>
              <p:nvPr/>
            </p:nvSpPr>
            <p:spPr>
              <a:xfrm>
                <a:off x="872280" y="3335400"/>
                <a:ext cx="2285280" cy="106416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Identified: 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marL="215900" indent="-2159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null values for each feature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marL="215900" indent="-2159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numerical and categorical features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855360" y="2744640"/>
                <a:ext cx="2405380" cy="456565"/>
                <a:chOff x="855360" y="2744640"/>
                <a:chExt cx="2405380" cy="456565"/>
              </a:xfrm>
            </p:grpSpPr>
            <p:sp>
              <p:nvSpPr>
                <p:cNvPr id="251" name="Rectangles 250"/>
                <p:cNvSpPr/>
                <p:nvPr/>
              </p:nvSpPr>
              <p:spPr>
                <a:xfrm>
                  <a:off x="855360" y="2744640"/>
                  <a:ext cx="2405380" cy="456565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SpaceX dataset</a:t>
                  </a:r>
                  <a:endParaRPr lang="en-US" sz="1600" b="0" strike="noStrike" spc="-1">
                    <a:latin typeface="Arial" panose="020B0604020202090204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6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Further Data wrangling</a:t>
                  </a:r>
                  <a:endParaRPr lang="en-US" sz="1600" b="0" strike="noStrike" spc="-1">
                    <a:latin typeface="Arial" panose="020B0604020202090204"/>
                  </a:endParaRPr>
                </a:p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8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 </a:t>
                  </a:r>
                  <a:endParaRPr lang="en-US" sz="1800" b="0" strike="noStrike" spc="-1">
                    <a:latin typeface="Arial" panose="020B0604020202090204"/>
                  </a:endParaRPr>
                </a:p>
              </p:txBody>
            </p:sp>
          </p:grpSp>
          <p:grpSp>
            <p:nvGrpSpPr>
              <p:cNvPr id="252" name="Group 251"/>
              <p:cNvGrpSpPr/>
              <p:nvPr/>
            </p:nvGrpSpPr>
            <p:grpSpPr>
              <a:xfrm>
                <a:off x="919080" y="1963800"/>
                <a:ext cx="5251680" cy="685080"/>
                <a:chOff x="919080" y="1963800"/>
                <a:chExt cx="5251680" cy="685080"/>
              </a:xfrm>
            </p:grpSpPr>
            <p:sp>
              <p:nvSpPr>
                <p:cNvPr id="253" name="Rectangles 252"/>
                <p:cNvSpPr/>
                <p:nvPr/>
              </p:nvSpPr>
              <p:spPr>
                <a:xfrm>
                  <a:off x="919080" y="1969200"/>
                  <a:ext cx="2051280" cy="679680"/>
                </a:xfrm>
                <a:prstGeom prst="rect">
                  <a:avLst/>
                </a:prstGeom>
                <a:solidFill>
                  <a:srgbClr val="99CCFF"/>
                </a:solidFill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Identified missing values</a:t>
                  </a:r>
                  <a:endParaRPr lang="en-US" sz="1400" b="0" strike="noStrike" spc="-1">
                    <a:latin typeface="Arial" panose="020B0604020202090204"/>
                  </a:endParaRPr>
                </a:p>
              </p:txBody>
            </p:sp>
            <p:sp>
              <p:nvSpPr>
                <p:cNvPr id="254" name="Rectangles 253"/>
                <p:cNvSpPr/>
                <p:nvPr/>
              </p:nvSpPr>
              <p:spPr>
                <a:xfrm>
                  <a:off x="3428280" y="1963800"/>
                  <a:ext cx="2742480" cy="679680"/>
                </a:xfrm>
                <a:prstGeom prst="rect">
                  <a:avLst/>
                </a:prstGeom>
                <a:solidFill>
                  <a:srgbClr val="99CCFF"/>
                </a:solidFill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Replaced missing “PayloadMass” value with mean value</a:t>
                  </a:r>
                  <a:endParaRPr lang="en-US" sz="1400" b="0" strike="noStrike" spc="-1">
                    <a:latin typeface="Arial" panose="020B0604020202090204"/>
                  </a:endParaRPr>
                </a:p>
              </p:txBody>
            </p:sp>
            <p:sp>
              <p:nvSpPr>
                <p:cNvPr id="255" name="Straight Connector 254"/>
                <p:cNvSpPr/>
                <p:nvPr/>
              </p:nvSpPr>
              <p:spPr>
                <a:xfrm>
                  <a:off x="3003840" y="2313360"/>
                  <a:ext cx="457200" cy="360"/>
                </a:xfrm>
                <a:prstGeom prst="line">
                  <a:avLst/>
                </a:prstGeom>
                <a:ln w="0">
                  <a:solidFill>
                    <a:srgbClr val="3465A4"/>
                  </a:solidFill>
                  <a:tailEnd type="triangle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</p:sp>
          </p:grpSp>
          <p:sp>
            <p:nvSpPr>
              <p:cNvPr id="256" name="Straight Connector 255"/>
              <p:cNvSpPr/>
              <p:nvPr/>
            </p:nvSpPr>
            <p:spPr>
              <a:xfrm flipH="1">
                <a:off x="2606040" y="2644200"/>
                <a:ext cx="2057400" cy="2340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57" name="Straight Connector 256"/>
              <p:cNvSpPr/>
              <p:nvPr/>
            </p:nvSpPr>
            <p:spPr>
              <a:xfrm>
                <a:off x="3158280" y="3792600"/>
                <a:ext cx="3632040" cy="36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258" name="Rectangles 257"/>
              <p:cNvSpPr/>
              <p:nvPr/>
            </p:nvSpPr>
            <p:spPr>
              <a:xfrm>
                <a:off x="3430440" y="3028680"/>
                <a:ext cx="3199680" cy="1370880"/>
              </a:xfrm>
              <a:prstGeom prst="rect">
                <a:avLst/>
              </a:prstGeom>
              <a:solidFill>
                <a:srgbClr val="CCFFCC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endParaRPr lang="en-US" sz="18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Calculated: 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marL="215900" indent="-2159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Number of launches on each site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marL="215900" indent="-2159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number and occurrence of each orbit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marL="215900" indent="-2159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number and occurrence of missions outcome per orbit type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 panose="020B0604020202090204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endParaRPr lang="en-US" sz="1400" b="0" strike="noStrike" spc="-1">
                  <a:latin typeface="Arial" panose="020B0604020202090204"/>
                </a:endParaRPr>
              </a:p>
            </p:txBody>
          </p:sp>
          <p:pic>
            <p:nvPicPr>
              <p:cNvPr id="259" name="Picture 258"/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4200" y="4707000"/>
                <a:ext cx="6087600" cy="15688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60" name="Straight Connector 259"/>
              <p:cNvSpPr/>
              <p:nvPr/>
            </p:nvSpPr>
            <p:spPr>
              <a:xfrm flipH="1">
                <a:off x="7022520" y="5392800"/>
                <a:ext cx="940320" cy="36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  <p:sp>
        <p:nvSpPr>
          <p:cNvPr id="261" name="Text Box 260"/>
          <p:cNvSpPr txBox="1"/>
          <p:nvPr/>
        </p:nvSpPr>
        <p:spPr>
          <a:xfrm>
            <a:off x="685800" y="6400800"/>
            <a:ext cx="107442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sz="1100" b="0" strike="noStrike" spc="-1">
                <a:latin typeface="Arial" panose="020B0604020202090204"/>
                <a:hlinkClick r:id="rId3"/>
              </a:rPr>
              <a:t>https://github.com/DrStef/Applied_Data_Science_Capstone/blob/main/GH_labs-jupyter-spacex-Data%20wrangling_v3.ipynb</a:t>
            </a:r>
            <a:endParaRPr lang="en-US" sz="1100" b="0" strike="noStrike" spc="-1">
              <a:latin typeface="Arial" panose="020B0604020202090204"/>
            </a:endParaRPr>
          </a:p>
          <a:p>
            <a:endParaRPr lang="en-US" sz="11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94E33636-7687-46AE-A832-E737343A274B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63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270" name="Rectangles 269"/>
          <p:cNvSpPr/>
          <p:nvPr/>
        </p:nvSpPr>
        <p:spPr>
          <a:xfrm>
            <a:off x="384495" y="3057230"/>
            <a:ext cx="5480280" cy="2968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spcAft>
                <a:spcPts val="300"/>
              </a:spcAft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1.	to download data in a Jupyter Notebook (dataframe)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2.	to display information about: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Launch sites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Payload mass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Booster versions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Mission outcomes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Aft>
                <a:spcPts val="295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Arial;Arial"/>
              </a:rPr>
              <a:t>		• Booster landings</a:t>
            </a: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272" name="Text Box 271"/>
          <p:cNvSpPr txBox="1"/>
          <p:nvPr/>
        </p:nvSpPr>
        <p:spPr>
          <a:xfrm>
            <a:off x="685800" y="6400800"/>
            <a:ext cx="100584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sz="1100" b="0" strike="noStrike" spc="-1">
                <a:latin typeface="Arial" panose="020B0604020202090204"/>
                <a:hlinkClick r:id="rId2"/>
              </a:rPr>
              <a:t>https://github.com/DrStef/Applied_Data_Science_Capstone/blob/main/GH_jupyter-labs-eda-sql-coursera_v10.ipynb</a:t>
            </a:r>
            <a:endParaRPr lang="en-US" sz="1100" b="0" strike="noStrike" spc="-1">
              <a:latin typeface="Arial" panose="020B0604020202090204"/>
            </a:endParaRPr>
          </a:p>
          <a:p>
            <a:endParaRPr lang="en-US" sz="1100" b="0" strike="noStrike" spc="-1">
              <a:latin typeface="Arial" panose="020B0604020202090204"/>
            </a:endParaRPr>
          </a:p>
        </p:txBody>
      </p:sp>
      <p:pic>
        <p:nvPicPr>
          <p:cNvPr id="2" name="Picture 1" descr="截圖 2023-09-11 上午10.22.03"/>
          <p:cNvPicPr>
            <a:picLocks noChangeAspect="1"/>
          </p:cNvPicPr>
          <p:nvPr/>
        </p:nvPicPr>
        <p:blipFill>
          <a:blip r:embed="rId3"/>
          <a:srcRect r="20622"/>
          <a:stretch>
            <a:fillRect/>
          </a:stretch>
        </p:blipFill>
        <p:spPr>
          <a:xfrm>
            <a:off x="5621655" y="1529715"/>
            <a:ext cx="6340475" cy="3797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CA76EE2-8C15-44B6-B9B2-3FF556225EE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7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275" name="Rectangles 274"/>
          <p:cNvSpPr/>
          <p:nvPr/>
        </p:nvSpPr>
        <p:spPr>
          <a:xfrm>
            <a:off x="760320" y="1544760"/>
            <a:ext cx="6595560" cy="41104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spcAft>
                <a:spcPts val="865"/>
              </a:spcAft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Exploring data in the Falcon 9 dataframe searching for factors and relations influencing launching success rate (booster recovery).</a:t>
            </a:r>
            <a:endParaRPr lang="en-US" sz="18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</a:t>
            </a:r>
            <a:endParaRPr lang="en-US" sz="18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 type</a:t>
            </a:r>
            <a:endParaRPr lang="en-US" sz="18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Graphs and scatter charts with Matplotlib – Seaborn and Analysis. 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Aft>
                <a:spcPts val="865"/>
              </a:spcAft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Results with Scatter charts are labeled: class 0-1 (failure/success).</a:t>
            </a:r>
            <a:endParaRPr lang="en-US" sz="18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 v. Flight Number</a:t>
            </a:r>
            <a:endParaRPr lang="en-US" sz="18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 v. Flight number</a:t>
            </a:r>
            <a:endParaRPr lang="en-US" sz="18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 v. Payload mass </a:t>
            </a:r>
            <a:endParaRPr lang="en-US" sz="18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 v. Flight number</a:t>
            </a:r>
            <a:endParaRPr lang="en-US" sz="18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 v. Payload mass</a:t>
            </a:r>
            <a:endParaRPr lang="en-US" sz="18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Histogram: success rate for each orbit</a:t>
            </a:r>
            <a:endParaRPr lang="en-US" sz="18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Falcon 9 &amp; Ariane-5 launch success yearly trend.</a:t>
            </a: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grpSp>
        <p:nvGrpSpPr>
          <p:cNvPr id="276" name="Group 275"/>
          <p:cNvGrpSpPr/>
          <p:nvPr/>
        </p:nvGrpSpPr>
        <p:grpSpPr>
          <a:xfrm>
            <a:off x="8001000" y="1600200"/>
            <a:ext cx="2756880" cy="4046400"/>
            <a:chOff x="8001000" y="1600200"/>
            <a:chExt cx="2756880" cy="4046400"/>
          </a:xfrm>
        </p:grpSpPr>
        <p:pic>
          <p:nvPicPr>
            <p:cNvPr id="277" name="Picture 27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010000" y="1600200"/>
              <a:ext cx="2747880" cy="2007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8" name="Picture 277"/>
            <p:cNvPicPr/>
            <p:nvPr/>
          </p:nvPicPr>
          <p:blipFill>
            <a:blip r:embed="rId3"/>
            <a:srcRect l="1224" r="1416"/>
            <a:stretch>
              <a:fillRect/>
            </a:stretch>
          </p:blipFill>
          <p:spPr>
            <a:xfrm>
              <a:off x="8001000" y="3721680"/>
              <a:ext cx="2738880" cy="192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9" name="Text Box 278"/>
          <p:cNvSpPr txBox="1"/>
          <p:nvPr/>
        </p:nvSpPr>
        <p:spPr>
          <a:xfrm>
            <a:off x="685800" y="6418080"/>
            <a:ext cx="105156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sz="1100" b="0" strike="noStrike" spc="-1">
                <a:latin typeface="Arial" panose="020B0604020202090204"/>
                <a:hlinkClick r:id="rId4"/>
              </a:rPr>
              <a:t>https://github.com/DrStef/Applied_Data_Science_Capstone/blob/main/GH_jupyter-labs-eda-dataviz-v10.ipynb</a:t>
            </a:r>
            <a:endParaRPr lang="en-US" sz="1100" b="0" strike="noStrike" spc="-1">
              <a:latin typeface="Arial" panose="020B0604020202090204"/>
            </a:endParaRPr>
          </a:p>
          <a:p>
            <a:endParaRPr lang="en-US" sz="11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1293C56-7EB3-498C-BDF7-E334E497D76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8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282" name="Rectangles 281"/>
          <p:cNvSpPr/>
          <p:nvPr/>
        </p:nvSpPr>
        <p:spPr>
          <a:xfrm>
            <a:off x="816480" y="1343520"/>
            <a:ext cx="5939280" cy="43675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Launch success rate may depend on the location and proximity of a launch site.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Segoe UI"/>
              </a:rPr>
              <a:t>Folium Interactive Map was used for visualizing and analyzing SpaceX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Launch Sites.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Used Interactive mapping library called Folium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Identified all SpaceX launch sites on a map: Florida, California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Included longitude and latitude info. 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Identified  successful/failed launches for each site on map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Calculated the distance between a launch site (CCAFS_SLC40 in Cape Canaveral, FL ) and: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coastline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high traffic density railway:    Florida East Coast Railway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high traffic density highway:   Interstate I95 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Closest high density urban area:   Orlando (FL)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For reference, we added the localization of European Space Agency (ESA) /ArianeEspace Ariane 5 and Soyuz launch pads in Kourou, French Guiana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.</a:t>
            </a:r>
            <a:endParaRPr lang="en-US" sz="1600" b="0" strike="noStrike" spc="-1">
              <a:latin typeface="Arial" panose="020B0604020202090204"/>
            </a:endParaRPr>
          </a:p>
        </p:txBody>
      </p:sp>
      <p:grpSp>
        <p:nvGrpSpPr>
          <p:cNvPr id="283" name="Group 282"/>
          <p:cNvGrpSpPr/>
          <p:nvPr/>
        </p:nvGrpSpPr>
        <p:grpSpPr>
          <a:xfrm>
            <a:off x="7495200" y="1371600"/>
            <a:ext cx="3473640" cy="4584960"/>
            <a:chOff x="7495200" y="1371600"/>
            <a:chExt cx="3473640" cy="4584960"/>
          </a:xfrm>
        </p:grpSpPr>
        <p:pic>
          <p:nvPicPr>
            <p:cNvPr id="284" name="Picture 28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495200" y="1371600"/>
              <a:ext cx="3443040" cy="182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5" name="Picture 28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525800" y="3679920"/>
              <a:ext cx="3443040" cy="1906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6" name="Rectangles 285"/>
            <p:cNvSpPr/>
            <p:nvPr/>
          </p:nvSpPr>
          <p:spPr>
            <a:xfrm>
              <a:off x="7544160" y="3200400"/>
              <a:ext cx="3424680" cy="39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CCAFS_SLC40 in Cape Canaveral FL</a:t>
              </a:r>
              <a:endParaRPr lang="en-US" sz="12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Coordinates: -80.577</a:t>
              </a:r>
              <a:r>
                <a:rPr lang="en-US" sz="1200" b="0" strike="noStrike" spc="-1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, 28.563</a:t>
              </a:r>
              <a:r>
                <a:rPr lang="en-US" sz="1200" b="0" strike="noStrike" spc="-1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endParaRPr lang="en-US" sz="1200" b="0" strike="noStrike" spc="-1">
                <a:latin typeface="Arial" panose="020B0604020202090204"/>
              </a:endParaRPr>
            </a:p>
          </p:txBody>
        </p:sp>
        <p:sp>
          <p:nvSpPr>
            <p:cNvPr id="287" name="Rectangles 286"/>
            <p:cNvSpPr/>
            <p:nvPr/>
          </p:nvSpPr>
          <p:spPr>
            <a:xfrm>
              <a:off x="7534800" y="5563440"/>
              <a:ext cx="3424680" cy="393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Ariane launch pad - Kourou in French Guiana </a:t>
              </a:r>
              <a:endParaRPr lang="en-US" sz="12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Coordinates: -52.792</a:t>
              </a:r>
              <a:r>
                <a:rPr lang="en-US" sz="1200" b="0" strike="noStrike" spc="-1" baseline="33000">
                  <a:solidFill>
                    <a:srgbClr val="000000"/>
                  </a:solidFill>
                  <a:latin typeface="Calibri"/>
                  <a:ea typeface="Calibri;Calibri"/>
                </a:rPr>
                <a:t>o</a:t>
              </a:r>
              <a:r>
                <a:rPr lang="en-US" sz="1200" b="0" strike="noStrike" spc="-1">
                  <a:solidFill>
                    <a:srgbClr val="000000"/>
                  </a:solidFill>
                  <a:latin typeface="Calibri"/>
                  <a:ea typeface="Calibri;Calibri"/>
                </a:rPr>
                <a:t>, </a:t>
              </a:r>
              <a:r>
                <a:rPr lang="en-US" sz="1200" b="1" strike="noStrike" spc="-1">
                  <a:solidFill>
                    <a:srgbClr val="007826"/>
                  </a:solidFill>
                  <a:latin typeface="Calibri"/>
                  <a:ea typeface="Calibri;Calibri"/>
                </a:rPr>
                <a:t>5.265</a:t>
              </a:r>
              <a:r>
                <a:rPr lang="en-US" sz="1200" b="1" strike="noStrike" spc="-1" baseline="33000">
                  <a:solidFill>
                    <a:srgbClr val="007826"/>
                  </a:solidFill>
                  <a:latin typeface="Calibri"/>
                  <a:ea typeface="Calibri;Calibri"/>
                </a:rPr>
                <a:t>o  </a:t>
              </a:r>
              <a:r>
                <a:rPr lang="en-US" sz="1200" b="1" strike="noStrike" spc="-1">
                  <a:solidFill>
                    <a:srgbClr val="007826"/>
                  </a:solidFill>
                  <a:latin typeface="Calibri"/>
                  <a:ea typeface="Calibri;Calibri"/>
                </a:rPr>
                <a:t>(~ Equator)</a:t>
              </a:r>
              <a:endParaRPr lang="en-US" sz="1200" b="0" strike="noStrike" spc="-1">
                <a:latin typeface="Arial" panose="020B0604020202090204"/>
              </a:endParaRPr>
            </a:p>
          </p:txBody>
        </p:sp>
      </p:grpSp>
      <p:sp>
        <p:nvSpPr>
          <p:cNvPr id="288" name="Oval 287"/>
          <p:cNvSpPr/>
          <p:nvPr/>
        </p:nvSpPr>
        <p:spPr>
          <a:xfrm>
            <a:off x="8915400" y="4343400"/>
            <a:ext cx="87480" cy="87480"/>
          </a:xfrm>
          <a:prstGeom prst="ellipse">
            <a:avLst/>
          </a:prstGeom>
          <a:noFill/>
          <a:ln w="54720">
            <a:solidFill>
              <a:srgbClr val="FF3300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89" name="Text Box 288"/>
          <p:cNvSpPr txBox="1"/>
          <p:nvPr/>
        </p:nvSpPr>
        <p:spPr>
          <a:xfrm>
            <a:off x="914400" y="6172200"/>
            <a:ext cx="98298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sz="1100" b="0" strike="noStrike" spc="-1">
                <a:latin typeface="Arial" panose="020B0604020202090204"/>
                <a:hlinkClick r:id="rId4"/>
              </a:rPr>
              <a:t>https://nbviewer.org/github/DrStef/Applied_Data_Science_Capstone/blob/main/GH_lab_jupyter_launch_site_location_v4.ipynb</a:t>
            </a:r>
            <a:endParaRPr lang="en-US" sz="1100" b="0" strike="noStrike" spc="-1">
              <a:latin typeface="Arial" panose="020B0604020202090204"/>
            </a:endParaRPr>
          </a:p>
          <a:p>
            <a:endParaRPr lang="en-US" sz="11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0BF9D9A-3D45-4BFA-8893-7CF0825CB858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9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lang="en-US" sz="4000" b="0" strike="noStrike" spc="-1">
              <a:latin typeface="Arial" panose="020B0604020202090204"/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5961960" y="1600200"/>
            <a:ext cx="5464800" cy="4111560"/>
            <a:chOff x="5961960" y="1600200"/>
            <a:chExt cx="5464800" cy="4111560"/>
          </a:xfrm>
        </p:grpSpPr>
        <p:pic>
          <p:nvPicPr>
            <p:cNvPr id="293" name="Picture 29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961960" y="1600200"/>
              <a:ext cx="5464800" cy="2093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Picture 29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961960" y="3876840"/>
              <a:ext cx="5464800" cy="183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5" name="Rectangles 294"/>
          <p:cNvSpPr/>
          <p:nvPr/>
        </p:nvSpPr>
        <p:spPr>
          <a:xfrm>
            <a:off x="685800" y="1371600"/>
            <a:ext cx="5274360" cy="4568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built an interactive dashboard with Plotly including: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Dropdown menu for selecting launch sites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Pie charts displaying success rate.  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Scatter chart displaying launch site, payload mass, success/failure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Range slider for selecting range of payload mass (kg).   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for analyzing SpaceX launch records features: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site with largest successful launches.    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site with highest launch success rate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range(s) with highest launch success rate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range(s) with lowest launch success rate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F9 Booster version (v1.0, v1.1, FT, B4, B5, etc.) with highest launch success rate.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296" name="Text Box 295"/>
          <p:cNvSpPr txBox="1"/>
          <p:nvPr/>
        </p:nvSpPr>
        <p:spPr>
          <a:xfrm>
            <a:off x="685800" y="6383520"/>
            <a:ext cx="102870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sz="1100" b="0" strike="noStrike" spc="-1">
                <a:latin typeface="Arial" panose="020B0604020202090204"/>
                <a:hlinkClick r:id="rId4"/>
              </a:rPr>
              <a:t>https://github.com/DrStef/Applied_Data_Science_Capstone/blob/main/GH_Build_a_Dashboard_Application_with_Plotly_Dash_v10.ipynb</a:t>
            </a:r>
            <a:endParaRPr lang="en-US" sz="1100" b="0" strike="noStrike" spc="-1">
              <a:latin typeface="Arial" panose="020B0604020202090204"/>
            </a:endParaRPr>
          </a:p>
          <a:p>
            <a:endParaRPr lang="en-US" sz="11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6F97092-21FB-4DF3-9E23-8A1B6DE4ABA7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298" name="Title 1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299" name="Rectangles 298"/>
          <p:cNvSpPr/>
          <p:nvPr/>
        </p:nvSpPr>
        <p:spPr>
          <a:xfrm>
            <a:off x="4377240" y="5272200"/>
            <a:ext cx="361872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Optimization of models hyper-parameters with </a:t>
            </a:r>
            <a:r>
              <a:rPr lang="en-US" sz="1150" b="0" strike="noStrike" spc="-1">
                <a:solidFill>
                  <a:srgbClr val="C9211E"/>
                </a:solidFill>
                <a:latin typeface="Arial" panose="020B0604020202090204"/>
                <a:ea typeface="Arial;Arial"/>
              </a:rPr>
              <a:t>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Arial;Arial"/>
              </a:rPr>
              <a:t>Scikit-learn GridSearchCV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400" b="0" strike="noStrike" spc="-1">
              <a:latin typeface="Arial" panose="020B0604020202090204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Refined Optimization when possible (LR, SVM) for achieving highest accuracy with training set. </a:t>
            </a:r>
            <a:endParaRPr lang="en-US" sz="1400" b="0" strike="noStrike" spc="-1">
              <a:latin typeface="Arial" panose="020B0604020202090204"/>
            </a:endParaRPr>
          </a:p>
        </p:txBody>
      </p:sp>
      <p:sp>
        <p:nvSpPr>
          <p:cNvPr id="300" name="Rectangles 299"/>
          <p:cNvSpPr/>
          <p:nvPr/>
        </p:nvSpPr>
        <p:spPr>
          <a:xfrm>
            <a:off x="491040" y="5019480"/>
            <a:ext cx="3847320" cy="6922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C9211E"/>
                </a:solidFill>
                <a:latin typeface="Calibri"/>
                <a:ea typeface="DejaVu Sans"/>
              </a:rPr>
              <a:t>Note to the reviewer</a:t>
            </a:r>
            <a:r>
              <a:rPr lang="en-US" sz="1400" b="0" strike="noStrike" spc="-1">
                <a:solidFill>
                  <a:srgbClr val="C9211E"/>
                </a:solidFill>
                <a:latin typeface="Calibri"/>
                <a:ea typeface="DejaVu Sans"/>
              </a:rPr>
              <a:t>: 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C9211E"/>
                </a:solidFill>
                <a:latin typeface="Calibri"/>
                <a:ea typeface="DejaVu Sans"/>
              </a:rPr>
              <a:t>Data was shuffled in the split data process. For making results a bit more interesting</a:t>
            </a: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100" b="1" strike="noStrike" spc="-1">
                <a:solidFill>
                  <a:srgbClr val="C9211E"/>
                </a:solidFill>
                <a:latin typeface="Calibri"/>
                <a:ea typeface="DejaVu Sans"/>
              </a:rPr>
              <a:t>“train_test_split( X, Y, test_size=0.2, random_state=3)”</a:t>
            </a:r>
            <a:endParaRPr lang="en-US" sz="1100" b="0" strike="noStrike" spc="-1">
              <a:latin typeface="Arial" panose="020B0604020202090204"/>
            </a:endParaRPr>
          </a:p>
        </p:txBody>
      </p:sp>
      <p:grpSp>
        <p:nvGrpSpPr>
          <p:cNvPr id="301" name="Group 300"/>
          <p:cNvGrpSpPr/>
          <p:nvPr/>
        </p:nvGrpSpPr>
        <p:grpSpPr>
          <a:xfrm>
            <a:off x="903960" y="1386000"/>
            <a:ext cx="10292400" cy="4264560"/>
            <a:chOff x="903960" y="1386000"/>
            <a:chExt cx="10292400" cy="4264560"/>
          </a:xfrm>
        </p:grpSpPr>
        <p:sp>
          <p:nvSpPr>
            <p:cNvPr id="302" name="Straight Connector 301"/>
            <p:cNvSpPr/>
            <p:nvPr/>
          </p:nvSpPr>
          <p:spPr>
            <a:xfrm flipV="1">
              <a:off x="3886200" y="2222280"/>
              <a:ext cx="1425240" cy="213552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3" name="Straight Connector 302"/>
            <p:cNvSpPr/>
            <p:nvPr/>
          </p:nvSpPr>
          <p:spPr>
            <a:xfrm flipV="1">
              <a:off x="3886200" y="3079440"/>
              <a:ext cx="1407960" cy="127836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4" name="Straight Connector 303"/>
            <p:cNvSpPr/>
            <p:nvPr/>
          </p:nvSpPr>
          <p:spPr>
            <a:xfrm flipV="1">
              <a:off x="3886200" y="3945600"/>
              <a:ext cx="1407960" cy="4122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5" name="Straight Connector 304"/>
            <p:cNvSpPr/>
            <p:nvPr/>
          </p:nvSpPr>
          <p:spPr>
            <a:xfrm>
              <a:off x="3886200" y="4357800"/>
              <a:ext cx="1399320" cy="40176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6" name="Straight Connector 305"/>
            <p:cNvSpPr/>
            <p:nvPr/>
          </p:nvSpPr>
          <p:spPr>
            <a:xfrm>
              <a:off x="7147440" y="2230920"/>
              <a:ext cx="1515240" cy="20610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7" name="Straight Connector 306"/>
            <p:cNvSpPr/>
            <p:nvPr/>
          </p:nvSpPr>
          <p:spPr>
            <a:xfrm>
              <a:off x="7121160" y="3114360"/>
              <a:ext cx="1541520" cy="117756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8" name="Straight Connector 307"/>
            <p:cNvSpPr/>
            <p:nvPr/>
          </p:nvSpPr>
          <p:spPr>
            <a:xfrm>
              <a:off x="7129800" y="3988800"/>
              <a:ext cx="1557720" cy="3690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09" name="Straight Connector 308"/>
            <p:cNvSpPr/>
            <p:nvPr/>
          </p:nvSpPr>
          <p:spPr>
            <a:xfrm flipV="1">
              <a:off x="7175880" y="4439160"/>
              <a:ext cx="1511640" cy="37584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grpSp>
          <p:nvGrpSpPr>
            <p:cNvPr id="310" name="Group 309"/>
            <p:cNvGrpSpPr/>
            <p:nvPr/>
          </p:nvGrpSpPr>
          <p:grpSpPr>
            <a:xfrm>
              <a:off x="5301000" y="1386000"/>
              <a:ext cx="1845000" cy="3663360"/>
              <a:chOff x="5301000" y="1386000"/>
              <a:chExt cx="1845000" cy="3663360"/>
            </a:xfrm>
          </p:grpSpPr>
          <p:sp>
            <p:nvSpPr>
              <p:cNvPr id="311" name="Rectangles 310"/>
              <p:cNvSpPr/>
              <p:nvPr/>
            </p:nvSpPr>
            <p:spPr>
              <a:xfrm>
                <a:off x="5323320" y="1819080"/>
                <a:ext cx="1822680" cy="735120"/>
              </a:xfrm>
              <a:prstGeom prst="rect">
                <a:avLst/>
              </a:prstGeom>
              <a:solidFill>
                <a:srgbClr val="99FFCC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Logistic Regression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312" name="Rectangles 311"/>
              <p:cNvSpPr/>
              <p:nvPr/>
            </p:nvSpPr>
            <p:spPr>
              <a:xfrm>
                <a:off x="5301000" y="2726280"/>
                <a:ext cx="1822680" cy="679680"/>
              </a:xfrm>
              <a:prstGeom prst="rect">
                <a:avLst/>
              </a:prstGeom>
              <a:solidFill>
                <a:srgbClr val="99CCFF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Arial;Arial"/>
                  </a:rPr>
                  <a:t>Support Vector Machine</a:t>
                </a: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Arial;Arial"/>
                  </a:rPr>
                  <a:t> (</a:t>
                </a: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SVM)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313" name="Rectangles 312"/>
              <p:cNvSpPr/>
              <p:nvPr/>
            </p:nvSpPr>
            <p:spPr>
              <a:xfrm>
                <a:off x="5301000" y="3578400"/>
                <a:ext cx="1822680" cy="752400"/>
              </a:xfrm>
              <a:prstGeom prst="rect">
                <a:avLst/>
              </a:prstGeom>
              <a:solidFill>
                <a:srgbClr val="FF99CC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Decision Tree 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Classifier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314" name="Rectangles 313"/>
              <p:cNvSpPr/>
              <p:nvPr/>
            </p:nvSpPr>
            <p:spPr>
              <a:xfrm>
                <a:off x="5314680" y="4466880"/>
                <a:ext cx="1822680" cy="582480"/>
              </a:xfrm>
              <a:prstGeom prst="rect">
                <a:avLst/>
              </a:prstGeom>
              <a:solidFill>
                <a:srgbClr val="FFFFCC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Arial;Arial"/>
                  </a:rPr>
                  <a:t>K Nearest Neighbors</a:t>
                </a: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Classifier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315" name="Rectangles 314"/>
              <p:cNvSpPr/>
              <p:nvPr/>
            </p:nvSpPr>
            <p:spPr>
              <a:xfrm>
                <a:off x="5331960" y="1386000"/>
                <a:ext cx="1753560" cy="3142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Model Training</a:t>
                </a:r>
                <a:endParaRPr lang="en-US" sz="1800" b="0" strike="noStrike" spc="-1">
                  <a:latin typeface="Arial" panose="020B0604020202090204"/>
                </a:endParaRPr>
              </a:p>
            </p:txBody>
          </p:sp>
        </p:grpSp>
        <p:pic>
          <p:nvPicPr>
            <p:cNvPr id="316" name="Picture 31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915400" y="1614600"/>
              <a:ext cx="1796400" cy="18237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17" name="Group 316"/>
            <p:cNvGrpSpPr/>
            <p:nvPr/>
          </p:nvGrpSpPr>
          <p:grpSpPr>
            <a:xfrm>
              <a:off x="903960" y="1733400"/>
              <a:ext cx="2977200" cy="3076560"/>
              <a:chOff x="903960" y="1733400"/>
              <a:chExt cx="2977200" cy="3076560"/>
            </a:xfrm>
          </p:grpSpPr>
          <p:sp>
            <p:nvSpPr>
              <p:cNvPr id="318" name="Rectangles 317"/>
              <p:cNvSpPr/>
              <p:nvPr/>
            </p:nvSpPr>
            <p:spPr>
              <a:xfrm>
                <a:off x="903960" y="3943800"/>
                <a:ext cx="2977200" cy="86616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Split Data: Training, Testing Sets 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Shuffling option ! 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319" name="Rectangles 318"/>
              <p:cNvSpPr/>
              <p:nvPr/>
            </p:nvSpPr>
            <p:spPr>
              <a:xfrm>
                <a:off x="1055880" y="1733400"/>
                <a:ext cx="2738160" cy="39132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Imported Falcon9 launching data from .csv to Pandas dataframe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320" name="Straight Connector 319"/>
              <p:cNvSpPr/>
              <p:nvPr/>
            </p:nvSpPr>
            <p:spPr>
              <a:xfrm>
                <a:off x="2286000" y="2129760"/>
                <a:ext cx="3600" cy="1815840"/>
              </a:xfrm>
              <a:prstGeom prst="line">
                <a:avLst/>
              </a:prstGeom>
              <a:ln w="18360">
                <a:solidFill>
                  <a:srgbClr val="3465A4"/>
                </a:solidFill>
                <a:round/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321" name="Rectangles 320"/>
              <p:cNvSpPr/>
              <p:nvPr/>
            </p:nvSpPr>
            <p:spPr>
              <a:xfrm>
                <a:off x="1004760" y="2301480"/>
                <a:ext cx="2738160" cy="90828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Supervised Classification models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Launcher landing Labels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marL="864235" lvl="3" indent="-2159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 0: fail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marL="864235" lvl="3" indent="-215900">
                  <a:lnSpc>
                    <a:spcPct val="100000"/>
                  </a:lnSpc>
                  <a:buClr>
                    <a:srgbClr val="000000"/>
                  </a:buClr>
                  <a:buSzPct val="45000"/>
                  <a:buFont typeface="Wingdings" panose="05000000000000000000" pitchFamily="2" charset="2"/>
                  <a:buChar char=""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Class 1: success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322" name="Rectangles 321"/>
              <p:cNvSpPr/>
              <p:nvPr/>
            </p:nvSpPr>
            <p:spPr>
              <a:xfrm>
                <a:off x="1478880" y="3337200"/>
                <a:ext cx="1822680" cy="451080"/>
              </a:xfrm>
              <a:prstGeom prst="rect">
                <a:avLst/>
              </a:prstGeom>
              <a:solidFill>
                <a:srgbClr val="D5EDF1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Data normalization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8687520" y="3582360"/>
              <a:ext cx="2508840" cy="2068200"/>
              <a:chOff x="8687520" y="3582360"/>
              <a:chExt cx="2508840" cy="2068200"/>
            </a:xfrm>
          </p:grpSpPr>
          <p:sp>
            <p:nvSpPr>
              <p:cNvPr id="324" name="Rectangles 323"/>
              <p:cNvSpPr/>
              <p:nvPr/>
            </p:nvSpPr>
            <p:spPr>
              <a:xfrm>
                <a:off x="8687520" y="3974400"/>
                <a:ext cx="2508840" cy="835560"/>
              </a:xfrm>
              <a:prstGeom prst="rect">
                <a:avLst/>
              </a:prstGeom>
              <a:solidFill>
                <a:srgbClr val="FFD099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Predictive analysis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Accuracy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Confusion matrix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325" name="Rectangles 324"/>
              <p:cNvSpPr/>
              <p:nvPr/>
            </p:nvSpPr>
            <p:spPr>
              <a:xfrm>
                <a:off x="9207000" y="3582360"/>
                <a:ext cx="1594080" cy="387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800" b="1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Testing set</a:t>
                </a:r>
                <a:endParaRPr lang="en-US" sz="1800" b="0" strike="noStrike" spc="-1">
                  <a:latin typeface="Arial" panose="020B0604020202090204"/>
                </a:endParaRPr>
              </a:p>
            </p:txBody>
          </p:sp>
          <p:sp>
            <p:nvSpPr>
              <p:cNvPr id="326" name="Rectangles 325"/>
              <p:cNvSpPr/>
              <p:nvPr/>
            </p:nvSpPr>
            <p:spPr>
              <a:xfrm>
                <a:off x="8687520" y="5043600"/>
                <a:ext cx="2508840" cy="606960"/>
              </a:xfrm>
              <a:prstGeom prst="rect">
                <a:avLst/>
              </a:prstGeom>
              <a:solidFill>
                <a:srgbClr val="FFD099"/>
              </a:solidFill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Selection of best model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327" name="Straight Connector 326"/>
              <p:cNvSpPr/>
              <p:nvPr/>
            </p:nvSpPr>
            <p:spPr>
              <a:xfrm>
                <a:off x="9972000" y="4815000"/>
                <a:ext cx="360" cy="2286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  <p:sp>
        <p:nvSpPr>
          <p:cNvPr id="328" name="Text Box 327"/>
          <p:cNvSpPr txBox="1"/>
          <p:nvPr/>
        </p:nvSpPr>
        <p:spPr>
          <a:xfrm>
            <a:off x="510840" y="6385680"/>
            <a:ext cx="10515600" cy="401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r>
              <a:rPr lang="en-US" sz="1100" b="0" strike="noStrike" spc="-1">
                <a:latin typeface="Arial" panose="020B0604020202090204"/>
                <a:hlinkClick r:id="rId3"/>
              </a:rPr>
              <a:t>https://github.com/DrStef/Applied_Data_Science_Capstone/blob/main/GH_SpaceX_Machine%20Learning%20Prediction_Part_5_v8_shuffling.ipynb</a:t>
            </a:r>
            <a:endParaRPr lang="en-US" sz="1100" b="0" strike="noStrike" spc="-1">
              <a:latin typeface="Arial" panose="020B0604020202090204"/>
            </a:endParaRPr>
          </a:p>
          <a:p>
            <a:endParaRPr lang="en-US" sz="11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ntent Placeholder 2"/>
          <p:cNvSpPr/>
          <p:nvPr/>
        </p:nvSpPr>
        <p:spPr>
          <a:xfrm>
            <a:off x="840960" y="1807200"/>
            <a:ext cx="7059240" cy="16124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lang="en-US" sz="2200" b="0" strike="noStrike" spc="-1">
              <a:latin typeface="Arial" panose="020B060402020209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lang="en-US" sz="2200" b="0" strike="noStrike" spc="-1">
              <a:latin typeface="Arial" panose="020B060402020209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lang="en-US" sz="2200" b="0" strike="noStrike" spc="-1">
              <a:latin typeface="Arial" panose="020B0604020202090204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None/>
            </a:pPr>
            <a:endParaRPr lang="en-US" sz="2200" b="0" strike="noStrike" spc="-1">
              <a:latin typeface="Arial" panose="020B0604020202090204"/>
            </a:endParaRPr>
          </a:p>
          <a:p>
            <a:pPr marL="457200">
              <a:lnSpc>
                <a:spcPct val="90000"/>
              </a:lnSpc>
              <a:spcBef>
                <a:spcPts val="500"/>
              </a:spcBef>
              <a:buNone/>
              <a:tabLst>
                <a:tab pos="0" algn="l"/>
              </a:tabLst>
            </a:pPr>
            <a:endParaRPr lang="en-US" sz="2200" b="0" strike="noStrike" spc="-1">
              <a:latin typeface="Arial" panose="020B0604020202090204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AD3BF2B9-79D2-4452-9DC6-61DFE80203C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3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lang="en-US" sz="40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Box 4"/>
          <p:cNvSpPr/>
          <p:nvPr/>
        </p:nvSpPr>
        <p:spPr>
          <a:xfrm>
            <a:off x="659880" y="3200400"/>
            <a:ext cx="4590000" cy="1277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E7E6E6"/>
                </a:solidFill>
                <a:latin typeface="Verdana" panose="020B0604030504040204"/>
                <a:ea typeface="SF Pro"/>
              </a:rPr>
              <a:t>Section 2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 panose="020B0604030504040204"/>
                <a:ea typeface="SF Pro"/>
              </a:rPr>
              <a:t>Insights drawn from EDA</a:t>
            </a: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p>
            <a:pPr algn="r">
              <a:lnSpc>
                <a:spcPct val="100000"/>
              </a:lnSpc>
              <a:buNone/>
            </a:pPr>
            <a:fld id="{CA2BE5FB-3E60-48EE-8A5D-3DD244D20A0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63" name="Content Placeholder 2"/>
          <p:cNvSpPr/>
          <p:nvPr/>
        </p:nvSpPr>
        <p:spPr>
          <a:xfrm>
            <a:off x="958680" y="2113200"/>
            <a:ext cx="5157720" cy="3311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 panose="020B0604030504040204"/>
                <a:ea typeface="DejaVu Sans"/>
              </a:rPr>
              <a:t>Executive Summary</a:t>
            </a:r>
            <a:endParaRPr lang="en-US" sz="2200" b="0" strike="noStrike" spc="-1">
              <a:latin typeface="Arial" panose="020B060402020209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 panose="020B0604030504040204"/>
                <a:ea typeface="DejaVu Sans"/>
              </a:rPr>
              <a:t>Introduction</a:t>
            </a:r>
            <a:endParaRPr lang="en-US" sz="2200" b="0" strike="noStrike" spc="-1">
              <a:latin typeface="Arial" panose="020B060402020209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 panose="020B0604030504040204"/>
                <a:ea typeface="DejaVu Sans"/>
              </a:rPr>
              <a:t>Methodology</a:t>
            </a:r>
            <a:endParaRPr lang="en-US" sz="2200" b="0" strike="noStrike" spc="-1">
              <a:latin typeface="Arial" panose="020B060402020209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 panose="020B0604030504040204"/>
                <a:ea typeface="DejaVu Sans"/>
              </a:rPr>
              <a:t>Results</a:t>
            </a:r>
            <a:endParaRPr lang="en-US" sz="2200" b="0" strike="noStrike" spc="-1">
              <a:latin typeface="Arial" panose="020B060402020209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 panose="020B0604030504040204"/>
                <a:ea typeface="DejaVu Sans"/>
              </a:rPr>
              <a:t>Conclusions</a:t>
            </a:r>
            <a:endParaRPr lang="en-US" sz="2200" b="0" strike="noStrike" spc="-1">
              <a:latin typeface="Arial" panose="020B060402020209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2200" b="0" strike="noStrike" spc="-1">
                <a:solidFill>
                  <a:srgbClr val="292929"/>
                </a:solidFill>
                <a:latin typeface="Verdana" panose="020B0604030504040204"/>
                <a:ea typeface="DejaVu Sans"/>
              </a:rPr>
              <a:t>Appendix</a:t>
            </a:r>
            <a:endParaRPr lang="en-US" sz="2200" b="0" strike="noStrike" spc="-1">
              <a:latin typeface="Arial" panose="020B0604020202090204"/>
            </a:endParaRPr>
          </a:p>
        </p:txBody>
      </p:sp>
      <p:sp>
        <p:nvSpPr>
          <p:cNvPr id="16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Verdana" panose="020B0604030504040204"/>
                <a:ea typeface="IBM Plex Mono SemiBold"/>
              </a:rPr>
              <a:t>Outline</a:t>
            </a:r>
            <a:endParaRPr lang="en-US" sz="40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63D07D2-8655-4E62-99BD-CA490D2E0B5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3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 Site v. Flight Number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335" name="Picture 334"/>
          <p:cNvPicPr/>
          <p:nvPr/>
        </p:nvPicPr>
        <p:blipFill>
          <a:blip r:embed="rId2"/>
          <a:stretch>
            <a:fillRect/>
          </a:stretch>
        </p:blipFill>
        <p:spPr>
          <a:xfrm>
            <a:off x="1965600" y="1412280"/>
            <a:ext cx="8226000" cy="2620800"/>
          </a:xfrm>
          <a:prstGeom prst="rect">
            <a:avLst/>
          </a:prstGeom>
          <a:ln w="0">
            <a:noFill/>
          </a:ln>
        </p:spPr>
      </p:pic>
      <p:sp>
        <p:nvSpPr>
          <p:cNvPr id="336" name="Rectangles 335"/>
          <p:cNvSpPr/>
          <p:nvPr/>
        </p:nvSpPr>
        <p:spPr>
          <a:xfrm>
            <a:off x="1828800" y="4114800"/>
            <a:ext cx="8868600" cy="2316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displays valuable info about:</a:t>
            </a:r>
            <a:endParaRPr lang="en-US" sz="16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Chronology: flight numbers</a:t>
            </a:r>
            <a:endParaRPr lang="en-US" sz="16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Number of flights per launch site</a:t>
            </a:r>
            <a:endParaRPr lang="en-US" sz="16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Success/Failure per launch site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Cape Canaveral 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CCAFS-SLC 40 is the most used launch site.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CCAFS-SLC 40  concentrates most of failures , particularly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Segoe UI"/>
              </a:rPr>
              <a:t>in the early stage of Falcon9 project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.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Given CCAFS-SLC 40 southern location, most “risky” GTO and GEO launches may take place there.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Segoe UI"/>
              </a:rPr>
              <a:t>Additional info needed: orbit, payload mass </a:t>
            </a:r>
            <a:endParaRPr lang="en-US" sz="16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064E8AC-C619-4792-81C9-DE0E78712E0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3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v. Payload 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339" name="Picture 338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1371600"/>
            <a:ext cx="8226000" cy="2620800"/>
          </a:xfrm>
          <a:prstGeom prst="rect">
            <a:avLst/>
          </a:prstGeom>
          <a:ln w="0">
            <a:noFill/>
          </a:ln>
        </p:spPr>
      </p:pic>
      <p:sp>
        <p:nvSpPr>
          <p:cNvPr id="340" name="Rectangles 339"/>
          <p:cNvSpPr/>
          <p:nvPr/>
        </p:nvSpPr>
        <p:spPr>
          <a:xfrm>
            <a:off x="1645920" y="4031640"/>
            <a:ext cx="8868600" cy="1910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brings additional info:</a:t>
            </a:r>
            <a:endParaRPr lang="en-US" sz="16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Payload mass per launch site</a:t>
            </a:r>
            <a:endParaRPr lang="en-US" sz="16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Success/Failure per payload mass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Given Falcon9 specifications, heavy payloads &gt; 10000 kg are sent to low/medium orbits LEO/MEO only.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It looks like the percentage of failures is lower for heavy payload. Which would indicate that low orbits are less risky to the success of the mission (recovery of booster).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Light payloads are not necessarily all sent to GTO/GEO.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More information is needed for extracting some correlation: success rate v. payload/orbit  </a:t>
            </a:r>
            <a:endParaRPr lang="en-US" sz="16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E52D6D3-AF11-4656-A5D6-7F3A869E33F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42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Orbit Type v. Flight Number 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343" name="Picture 342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1426320"/>
            <a:ext cx="8226000" cy="2684880"/>
          </a:xfrm>
          <a:prstGeom prst="rect">
            <a:avLst/>
          </a:prstGeom>
          <a:ln w="0">
            <a:noFill/>
          </a:ln>
        </p:spPr>
      </p:pic>
      <p:sp>
        <p:nvSpPr>
          <p:cNvPr id="344" name="Rectangles 343"/>
          <p:cNvSpPr/>
          <p:nvPr/>
        </p:nvSpPr>
        <p:spPr>
          <a:xfrm>
            <a:off x="1622160" y="4164120"/>
            <a:ext cx="9369000" cy="2113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brings additional info:</a:t>
            </a:r>
            <a:endParaRPr lang="en-US" sz="16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Number of flights per Orbit. </a:t>
            </a:r>
            <a:endParaRPr lang="en-US" sz="1600" b="0" strike="noStrike" spc="-1">
              <a:latin typeface="Arial" panose="020B0604020202090204"/>
            </a:endParaRPr>
          </a:p>
          <a:p>
            <a:pPr marL="647700" lvl="2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Success rate per orbit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number of flights for: GEO, SO, HEO, ESL-1, MEO is not significant for concluding about success rate.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PO, SSO, ISS, VLEO are low orbits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GTO is a transfer orbit to GEO.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It looks like GTO are higher risk missions, low orbits are lower risk. 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We confirm with the following histogram.</a:t>
            </a:r>
            <a:endParaRPr lang="en-US" sz="16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7DFAFA6-9BA7-4EA7-A399-860DA3575F4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4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347" name="Picture 346"/>
          <p:cNvPicPr/>
          <p:nvPr/>
        </p:nvPicPr>
        <p:blipFill>
          <a:blip r:embed="rId2"/>
          <a:stretch>
            <a:fillRect/>
          </a:stretch>
        </p:blipFill>
        <p:spPr>
          <a:xfrm>
            <a:off x="6647040" y="2057400"/>
            <a:ext cx="4643640" cy="2650320"/>
          </a:xfrm>
          <a:prstGeom prst="rect">
            <a:avLst/>
          </a:prstGeom>
          <a:ln w="0">
            <a:noFill/>
          </a:ln>
        </p:spPr>
      </p:pic>
      <p:sp>
        <p:nvSpPr>
          <p:cNvPr id="348" name="Rectangles 347"/>
          <p:cNvSpPr/>
          <p:nvPr/>
        </p:nvSpPr>
        <p:spPr>
          <a:xfrm>
            <a:off x="750600" y="1401840"/>
            <a:ext cx="6098400" cy="3387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Remarks: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GTO is a transfer orbit to GEO.  Low thrust engines of the payload (satellite)  complete the orbiting phase. 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ignore results: GEO, SO, HEO, ESL-1, MEO. The number of flights is not significant.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GTO sees the lowest success rate as suggested in previous slide.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SSO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(polar low orbit)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 the highest one.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Success rate may strongly depend on both: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 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orbit.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C9211E"/>
                </a:solidFill>
                <a:latin typeface="Calibri"/>
                <a:ea typeface="DejaVu Sans"/>
              </a:rPr>
              <a:t>meaning the amount of energy deployed at lift-off</a:t>
            </a: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,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that may induce </a:t>
            </a:r>
            <a:r>
              <a:rPr lang="en-US" sz="1600" b="1" i="1" strike="noStrike" spc="-1">
                <a:solidFill>
                  <a:srgbClr val="000000"/>
                </a:solidFill>
                <a:latin typeface="Calibri"/>
                <a:ea typeface="DejaVu Sans"/>
              </a:rPr>
              <a:t>strong noise/vibrations that are known to damage satellites*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Vibrations could damage some of the booster electronics, inertial guidance systems... and cause booster recovery/landing failure.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also need additional info about payload mass/orbit. Fortunately it is available.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* </a:t>
            </a:r>
            <a:r>
              <a:rPr lang="en-US" sz="1400" b="0" u="sng" strike="noStrike" spc="-1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https://adsabs.harvard.edu/full/1996ESASP.386..237F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90204"/>
                <a:ea typeface="DejaVu Sans"/>
              </a:rPr>
              <a:t>   </a:t>
            </a:r>
            <a:endParaRPr lang="en-US" sz="18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0F1EEA4-A74F-43BC-B882-75A5D0B8DF74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5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Orbit Type v. Payload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351" name="Picture 350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0" y="1498680"/>
            <a:ext cx="8226000" cy="2556720"/>
          </a:xfrm>
          <a:prstGeom prst="rect">
            <a:avLst/>
          </a:prstGeom>
          <a:ln w="0">
            <a:noFill/>
          </a:ln>
        </p:spPr>
      </p:pic>
      <p:sp>
        <p:nvSpPr>
          <p:cNvPr id="352" name="Rectangles 351"/>
          <p:cNvSpPr/>
          <p:nvPr/>
        </p:nvSpPr>
        <p:spPr>
          <a:xfrm>
            <a:off x="1371600" y="4269960"/>
            <a:ext cx="10054800" cy="2113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The chart brings final info about “Orbit v. Payload”.  It describes the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distribution “success rate v. (payload, orbit)”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Main trends: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Maximum success rate with: low orbit except (ISS) and low payload mass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ISS:  based on “</a:t>
            </a:r>
            <a:r>
              <a:rPr lang="en-US" sz="1600" b="0" strike="noStrike" spc="-1">
                <a:solidFill>
                  <a:srgbClr val="0B49CB"/>
                </a:solidFill>
                <a:latin typeface="Calibri"/>
                <a:ea typeface="IBM Plex Mono SemiBold"/>
              </a:rPr>
              <a:t>Orbit Type v. Flight Number”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5/8 failures occurred in the early stage of Falcon 9 project. When Falcon 9 reliability was low. 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Between 2000 and 7500 kg, success rate seems to be evenly distributed for GTO.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Independently of payload mass, GTO is a risky “orbit” affecting missions success rate.  Falcon 9 reliability improves over time, but there are still recent failed booster recovery after GTO launches.  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8A7BE11-0B1F-49D3-A06A-EAA34B4AFE6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77724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Total number of successful and failure mission outcomes (from SQL queries).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Here success is defined based on properly launching/orbiting payload. Success rate is very high:  ~99% like Ariane-5.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Nevertheless, Falcon9 maintains a competitive advantage in terms of cost per kg compared with classic launchers like Ariane-5, </a:t>
            </a:r>
            <a:r>
              <a:rPr lang="en-US" sz="1600" b="1" strike="noStrike" spc="-1">
                <a:solidFill>
                  <a:srgbClr val="292929"/>
                </a:solidFill>
                <a:latin typeface="Calibri"/>
              </a:rPr>
              <a:t>only if the reusable booster is recovered.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Therefore Falcon9 “success rate” in this report is defined after successful booster recovery (landing).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35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66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356" name="Picture 355"/>
          <p:cNvPicPr/>
          <p:nvPr/>
        </p:nvPicPr>
        <p:blipFill>
          <a:blip r:embed="rId2"/>
          <a:stretch>
            <a:fillRect/>
          </a:stretch>
        </p:blipFill>
        <p:spPr>
          <a:xfrm>
            <a:off x="1999080" y="3507480"/>
            <a:ext cx="7601040" cy="220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6702AB4-D949-41E6-945D-BAD0329E75D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5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lang="en-US" sz="4000" b="0" strike="noStrike" spc="-1">
              <a:latin typeface="Arial" panose="020B0604020202090204"/>
            </a:endParaRPr>
          </a:p>
        </p:txBody>
      </p:sp>
      <p:grpSp>
        <p:nvGrpSpPr>
          <p:cNvPr id="359" name="Group 358"/>
          <p:cNvGrpSpPr/>
          <p:nvPr/>
        </p:nvGrpSpPr>
        <p:grpSpPr>
          <a:xfrm>
            <a:off x="2531880" y="1522440"/>
            <a:ext cx="7101360" cy="2282400"/>
            <a:chOff x="2531880" y="1522440"/>
            <a:chExt cx="7101360" cy="2282400"/>
          </a:xfrm>
        </p:grpSpPr>
        <p:pic>
          <p:nvPicPr>
            <p:cNvPr id="360" name="Picture 35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531880" y="1522440"/>
              <a:ext cx="3297240" cy="2282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1" name="Picture 36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418080" y="1522440"/>
              <a:ext cx="3215160" cy="2282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2" name="Rectangles 361"/>
          <p:cNvSpPr/>
          <p:nvPr/>
        </p:nvSpPr>
        <p:spPr>
          <a:xfrm>
            <a:off x="914400" y="3912120"/>
            <a:ext cx="9372600" cy="2113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Falcon 9 reliability significantly improves over time . 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Success rate,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here defined after successful booster recovery for Falcon9,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depends on: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Payload mass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Orbit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+ other factors we investigate next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Independently of payload mass, orbits,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 Ariane 5 has a close to 100% success rate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for 82 flights since 2003.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Falcon9 average booster recovery success rate si 66%.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Success rate currently sufficient for SpaceX financial viability.   </a:t>
            </a:r>
            <a:endParaRPr lang="en-US" sz="16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Box 6"/>
          <p:cNvSpPr/>
          <p:nvPr/>
        </p:nvSpPr>
        <p:spPr>
          <a:xfrm>
            <a:off x="659880" y="3200400"/>
            <a:ext cx="5275800" cy="1277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E7E6E6"/>
                </a:solidFill>
                <a:latin typeface="Verdana" panose="020B0604030504040204"/>
                <a:ea typeface="SF Pro"/>
              </a:rPr>
              <a:t>Section 3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 panose="020B0604030504040204"/>
                <a:ea typeface="SF Pro"/>
              </a:rPr>
              <a:t>Launch Sites</a:t>
            </a:r>
            <a:endParaRPr lang="en-US" sz="32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Verdana" panose="020B0604030504040204"/>
                <a:ea typeface="SF Pro"/>
              </a:rPr>
              <a:t>Proximities Analysis</a:t>
            </a: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90BA71E-790D-40EF-B39D-8EFA8F29157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65" name="Title 14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Names &amp; Records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366" name="Rectangles 365"/>
          <p:cNvSpPr/>
          <p:nvPr/>
        </p:nvSpPr>
        <p:spPr>
          <a:xfrm>
            <a:off x="685800" y="1371600"/>
            <a:ext cx="7083360" cy="23950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strike="noStrike" spc="-1">
                <a:solidFill>
                  <a:srgbClr val="292929"/>
                </a:solidFill>
                <a:latin typeface="Calibri"/>
                <a:ea typeface="DejaVu Sans"/>
              </a:rPr>
              <a:t>Before starting launch sites analysis, we list the names of all launch sites and some launch records (from SQL queries).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strike="noStrike" spc="-1">
                <a:solidFill>
                  <a:srgbClr val="292929"/>
                </a:solidFill>
                <a:latin typeface="Calibri"/>
                <a:ea typeface="DejaVu Sans"/>
              </a:rPr>
              <a:t>5 records where launch sites begin with `CCA`</a:t>
            </a:r>
            <a:endParaRPr lang="en-US" sz="1600" b="0" strike="noStrike" spc="-1">
              <a:latin typeface="Arial" panose="020B0604020202090204"/>
            </a:endParaRPr>
          </a:p>
        </p:txBody>
      </p:sp>
      <p:pic>
        <p:nvPicPr>
          <p:cNvPr id="367" name="Picture 366"/>
          <p:cNvPicPr/>
          <p:nvPr/>
        </p:nvPicPr>
        <p:blipFill>
          <a:blip r:embed="rId2"/>
          <a:stretch>
            <a:fillRect/>
          </a:stretch>
        </p:blipFill>
        <p:spPr>
          <a:xfrm>
            <a:off x="724320" y="2057400"/>
            <a:ext cx="7044840" cy="1444320"/>
          </a:xfrm>
          <a:prstGeom prst="rect">
            <a:avLst/>
          </a:prstGeom>
          <a:ln w="0"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" y="4033080"/>
            <a:ext cx="10054800" cy="2593440"/>
          </a:xfrm>
          <a:prstGeom prst="rect">
            <a:avLst/>
          </a:prstGeom>
          <a:ln w="0">
            <a:noFill/>
          </a:ln>
        </p:spPr>
      </p:pic>
      <p:sp>
        <p:nvSpPr>
          <p:cNvPr id="369" name="Rectangles 368"/>
          <p:cNvSpPr/>
          <p:nvPr/>
        </p:nvSpPr>
        <p:spPr>
          <a:xfrm>
            <a:off x="8229600" y="2450160"/>
            <a:ext cx="2968560" cy="289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There are 4 distinct launch sites</a:t>
            </a:r>
            <a:endParaRPr lang="en-US" sz="16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70C9B18-9E35-43EF-8FC1-0C01408A615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71" name="Title 13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v. Orbit type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372" name="Rectangles 371"/>
          <p:cNvSpPr/>
          <p:nvPr/>
        </p:nvSpPr>
        <p:spPr>
          <a:xfrm>
            <a:off x="829440" y="4114800"/>
            <a:ext cx="7399080" cy="2176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We added that scattered chart, which has implications in the analysis of launch sites.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VAFB SLC 4E launch site in California, is used only for PO and SSO orbits,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meaning low altitude polar orbits.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North or south?  bound flights over the ocean.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All GTO/GEO launches take place in Florida launch sites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. As close as possible to the equator where earth tangential velocity is maximum, acting like a slingshot at lift off, from west to east over the ocean. (see gif). 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This helps with orbiting GEO satellites with less energy.  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IBM Plex Mono SemiBold"/>
              </a:rPr>
              <a:t>  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pic>
        <p:nvPicPr>
          <p:cNvPr id="373" name="Picture 372"/>
          <p:cNvPicPr/>
          <p:nvPr/>
        </p:nvPicPr>
        <p:blipFill>
          <a:blip r:embed="rId2"/>
          <a:stretch>
            <a:fillRect/>
          </a:stretch>
        </p:blipFill>
        <p:spPr>
          <a:xfrm>
            <a:off x="827640" y="1354320"/>
            <a:ext cx="8226360" cy="2621160"/>
          </a:xfrm>
          <a:prstGeom prst="rect">
            <a:avLst/>
          </a:prstGeom>
          <a:ln w="0">
            <a:noFill/>
          </a:ln>
        </p:spPr>
      </p:pic>
      <p:pic>
        <p:nvPicPr>
          <p:cNvPr id="374" name="Picture 373"/>
          <p:cNvPicPr/>
          <p:nvPr/>
        </p:nvPicPr>
        <p:blipFill>
          <a:blip r:embed="rId3"/>
          <a:stretch>
            <a:fillRect/>
          </a:stretch>
        </p:blipFill>
        <p:spPr>
          <a:xfrm>
            <a:off x="9208080" y="1828800"/>
            <a:ext cx="2219760" cy="1826640"/>
          </a:xfrm>
          <a:prstGeom prst="rect">
            <a:avLst/>
          </a:prstGeom>
          <a:ln w="0">
            <a:noFill/>
          </a:ln>
        </p:spPr>
      </p:pic>
      <p:pic>
        <p:nvPicPr>
          <p:cNvPr id="375" name="Picture 374"/>
          <p:cNvPicPr/>
          <p:nvPr/>
        </p:nvPicPr>
        <p:blipFill>
          <a:blip r:embed="rId4"/>
          <a:stretch>
            <a:fillRect/>
          </a:stretch>
        </p:blipFill>
        <p:spPr>
          <a:xfrm>
            <a:off x="8314560" y="4153320"/>
            <a:ext cx="3134160" cy="182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p>
            <a:pPr algn="r">
              <a:lnSpc>
                <a:spcPct val="100000"/>
              </a:lnSpc>
              <a:spcAft>
                <a:spcPts val="600"/>
              </a:spcAft>
              <a:buNone/>
            </a:pPr>
            <a:fld id="{FFC29BC1-8307-4DB0-8B83-025CAB8BB47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6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167" name="Rectangles 166"/>
          <p:cNvSpPr/>
          <p:nvPr/>
        </p:nvSpPr>
        <p:spPr>
          <a:xfrm>
            <a:off x="1143000" y="1600200"/>
            <a:ext cx="10051560" cy="41130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 a highly competitive business environment:</a:t>
            </a:r>
            <a:endParaRPr lang="en-US" sz="18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SpaceX has revolutionized the launch of satellites with a concept of reusable launcher/booster: Falcon9/Falcon 9 Heavy</a:t>
            </a:r>
            <a:endParaRPr lang="en-US" sz="18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main advantage of this concept is the significant reduction in cost per kg.</a:t>
            </a:r>
            <a:endParaRPr lang="en-US" sz="18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Reliability problems remain compared to classic launch vehicles like Soyuz or Ariane-5.</a:t>
            </a:r>
            <a:endParaRPr lang="en-US" sz="18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For maintaining the “low cost” competitive advantage, compared with classic launchers, Falcon9 mission success is defined as the successful recovery or landing of the booster.  </a:t>
            </a:r>
            <a:endParaRPr lang="en-US" sz="18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booster successful recovery depends on features such as: </a:t>
            </a:r>
            <a:endParaRPr lang="en-US" sz="1800" b="0" strike="noStrike" spc="-1">
              <a:latin typeface="Arial" panose="020B0604020202090204"/>
            </a:endParaRPr>
          </a:p>
          <a:p>
            <a:pPr marL="1080135" lvl="4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orbit </a:t>
            </a:r>
            <a:endParaRPr lang="en-US" sz="1800" b="0" strike="noStrike" spc="-1">
              <a:latin typeface="Arial" panose="020B0604020202090204"/>
            </a:endParaRPr>
          </a:p>
          <a:p>
            <a:pPr marL="1080135" lvl="4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payload mass </a:t>
            </a:r>
            <a:endParaRPr lang="en-US" sz="1800" b="0" strike="noStrike" spc="-1">
              <a:latin typeface="Arial" panose="020B0604020202090204"/>
            </a:endParaRPr>
          </a:p>
          <a:p>
            <a:pPr marL="1080135" lvl="4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booster versions</a:t>
            </a:r>
            <a:endParaRPr lang="en-US" sz="1800" b="0" strike="noStrike" spc="-1">
              <a:latin typeface="Arial" panose="020B0604020202090204"/>
            </a:endParaRPr>
          </a:p>
          <a:p>
            <a:pPr marL="1080135" lvl="4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Launching sites…  </a:t>
            </a:r>
            <a:endParaRPr lang="en-US" sz="18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Based on these features, the best Machine Learning supervised classification model developed in this report, predicted booster recovery outcome with an accuracy close to 94%. 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821B577-1F50-49F1-A6A8-5B82E414B1B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7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98000"/>
          </a:bodyPr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SpaceX: All launch sites</a:t>
            </a:r>
            <a:endParaRPr lang="en-US" sz="3320" b="0" strike="noStrike" spc="-1">
              <a:latin typeface="Arial" panose="020B0604020202090204"/>
            </a:endParaRPr>
          </a:p>
        </p:txBody>
      </p:sp>
      <p:grpSp>
        <p:nvGrpSpPr>
          <p:cNvPr id="378" name="Group 377"/>
          <p:cNvGrpSpPr/>
          <p:nvPr/>
        </p:nvGrpSpPr>
        <p:grpSpPr>
          <a:xfrm>
            <a:off x="758880" y="1690920"/>
            <a:ext cx="10621080" cy="4411080"/>
            <a:chOff x="758880" y="1690920"/>
            <a:chExt cx="10621080" cy="4411080"/>
          </a:xfrm>
        </p:grpSpPr>
        <p:pic>
          <p:nvPicPr>
            <p:cNvPr id="379" name="Picture 37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206080" y="1696680"/>
              <a:ext cx="6726600" cy="319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0" name="Picture 37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58880" y="4114800"/>
              <a:ext cx="2895480" cy="1825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1" name="Straight Connector 380"/>
            <p:cNvSpPr/>
            <p:nvPr/>
          </p:nvSpPr>
          <p:spPr>
            <a:xfrm flipV="1">
              <a:off x="1600200" y="3308400"/>
              <a:ext cx="1317960" cy="14922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382" name="Rectangles 381"/>
            <p:cNvSpPr/>
            <p:nvPr/>
          </p:nvSpPr>
          <p:spPr>
            <a:xfrm>
              <a:off x="3657600" y="5122080"/>
              <a:ext cx="490896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 marL="215900" indent="-2159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VAFB SLC-4E: Vandenberg Space Launch Complex 4 (CA)</a:t>
              </a:r>
              <a:endParaRPr lang="en-US" sz="1400" b="0" strike="noStrike" spc="-1">
                <a:latin typeface="Arial" panose="020B0604020202090204"/>
              </a:endParaRPr>
            </a:p>
            <a:p>
              <a:pPr marL="215900" indent="-2159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KSC-LC29A: Kennedy Space Center - Merritt Island (FL)</a:t>
              </a:r>
              <a:endParaRPr lang="en-US" sz="1400" b="0" strike="noStrike" spc="-1">
                <a:latin typeface="Arial" panose="020B0604020202090204"/>
              </a:endParaRPr>
            </a:p>
            <a:p>
              <a:pPr marL="215900" indent="-2159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CCAFS-LC40: Cape Canaveral Launch Complex 40 (FL)</a:t>
              </a:r>
              <a:endParaRPr lang="en-US" sz="1400" b="0" strike="noStrike" spc="-1">
                <a:latin typeface="Arial" panose="020B0604020202090204"/>
              </a:endParaRPr>
            </a:p>
            <a:p>
              <a:pPr marL="215900" indent="-2159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</a:pPr>
              <a:r>
                <a:rPr lang="en-US" sz="14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CCAF-SLC40: Cape Canaveral Space Launch Complex 40(FL)</a:t>
              </a:r>
              <a:endParaRPr lang="en-US" sz="1400" b="0" strike="noStrike" spc="-1">
                <a:latin typeface="Arial" panose="020B0604020202090204"/>
              </a:endParaRP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8229600" y="1690920"/>
              <a:ext cx="3150360" cy="4249440"/>
              <a:chOff x="8229600" y="1690920"/>
              <a:chExt cx="3150360" cy="4249440"/>
            </a:xfrm>
          </p:grpSpPr>
          <p:pic>
            <p:nvPicPr>
              <p:cNvPr id="384" name="Picture 383"/>
              <p:cNvPicPr/>
              <p:nvPr/>
            </p:nvPicPr>
            <p:blipFill>
              <a:blip r:embed="rId4"/>
              <a:srcRect r="5641"/>
              <a:stretch>
                <a:fillRect/>
              </a:stretch>
            </p:blipFill>
            <p:spPr>
              <a:xfrm>
                <a:off x="8458200" y="4114800"/>
                <a:ext cx="292176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5" name="Straight Connector 384"/>
              <p:cNvSpPr/>
              <p:nvPr/>
            </p:nvSpPr>
            <p:spPr>
              <a:xfrm flipH="1" flipV="1">
                <a:off x="8229600" y="4343400"/>
                <a:ext cx="1828800" cy="6858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pic>
            <p:nvPicPr>
              <p:cNvPr id="386" name="Picture 38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2400" y="1690920"/>
                <a:ext cx="16610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87" name="Oval 386"/>
              <p:cNvSpPr/>
              <p:nvPr/>
            </p:nvSpPr>
            <p:spPr>
              <a:xfrm>
                <a:off x="10287000" y="4572000"/>
                <a:ext cx="453960" cy="453960"/>
              </a:xfrm>
              <a:prstGeom prst="ellipse">
                <a:avLst/>
              </a:prstGeom>
              <a:noFill/>
              <a:ln w="18360">
                <a:solidFill>
                  <a:srgbClr val="FF33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388" name="Straight Connector 387"/>
              <p:cNvSpPr/>
              <p:nvPr/>
            </p:nvSpPr>
            <p:spPr>
              <a:xfrm flipV="1">
                <a:off x="10515600" y="3519720"/>
                <a:ext cx="360" cy="1052280"/>
              </a:xfrm>
              <a:prstGeom prst="line">
                <a:avLst/>
              </a:prstGeom>
              <a:ln w="18360">
                <a:solidFill>
                  <a:srgbClr val="FF3300"/>
                </a:solidFill>
                <a:round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C17F5E8-14A0-4807-8579-BFF967BAE50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39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98000"/>
          </a:bodyPr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Falcon 9 Success/Failed launches for each site</a:t>
            </a:r>
            <a:endParaRPr lang="en-US" sz="3320" b="0" strike="noStrike" spc="-1">
              <a:latin typeface="Arial" panose="020B0604020202090204"/>
            </a:endParaRPr>
          </a:p>
        </p:txBody>
      </p:sp>
      <p:grpSp>
        <p:nvGrpSpPr>
          <p:cNvPr id="391" name="Group 390"/>
          <p:cNvGrpSpPr/>
          <p:nvPr/>
        </p:nvGrpSpPr>
        <p:grpSpPr>
          <a:xfrm>
            <a:off x="457200" y="1600200"/>
            <a:ext cx="4340520" cy="4766760"/>
            <a:chOff x="457200" y="1600200"/>
            <a:chExt cx="4340520" cy="4766760"/>
          </a:xfrm>
        </p:grpSpPr>
        <p:pic>
          <p:nvPicPr>
            <p:cNvPr id="392" name="Picture 39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979720" y="4114800"/>
              <a:ext cx="1818000" cy="2252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93" name="Group 392"/>
            <p:cNvGrpSpPr/>
            <p:nvPr/>
          </p:nvGrpSpPr>
          <p:grpSpPr>
            <a:xfrm>
              <a:off x="457200" y="1600200"/>
              <a:ext cx="3654360" cy="2282760"/>
              <a:chOff x="457200" y="1600200"/>
              <a:chExt cx="3654360" cy="2282760"/>
            </a:xfrm>
          </p:grpSpPr>
          <p:pic>
            <p:nvPicPr>
              <p:cNvPr id="394" name="Picture 39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1160" y="1600200"/>
                <a:ext cx="19260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95" name="Rectangles 394"/>
              <p:cNvSpPr/>
              <p:nvPr/>
            </p:nvSpPr>
            <p:spPr>
              <a:xfrm>
                <a:off x="457200" y="3438720"/>
                <a:ext cx="3654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Vandenberg Space Launch Complex 4 (CA)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VAFB SLC-4E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</p:grpSp>
      </p:grpSp>
      <p:grpSp>
        <p:nvGrpSpPr>
          <p:cNvPr id="396" name="Group 395"/>
          <p:cNvGrpSpPr/>
          <p:nvPr/>
        </p:nvGrpSpPr>
        <p:grpSpPr>
          <a:xfrm>
            <a:off x="4253400" y="1617480"/>
            <a:ext cx="7561080" cy="4082040"/>
            <a:chOff x="4253400" y="1617480"/>
            <a:chExt cx="7561080" cy="4082040"/>
          </a:xfrm>
        </p:grpSpPr>
        <p:grpSp>
          <p:nvGrpSpPr>
            <p:cNvPr id="397" name="Group 396"/>
            <p:cNvGrpSpPr/>
            <p:nvPr/>
          </p:nvGrpSpPr>
          <p:grpSpPr>
            <a:xfrm>
              <a:off x="4253400" y="1617480"/>
              <a:ext cx="7561080" cy="2290320"/>
              <a:chOff x="4253400" y="1617480"/>
              <a:chExt cx="7561080" cy="2290320"/>
            </a:xfrm>
          </p:grpSpPr>
          <p:pic>
            <p:nvPicPr>
              <p:cNvPr id="398" name="Picture 39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8840" y="1617480"/>
                <a:ext cx="20084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99" name="Rectangles 398"/>
              <p:cNvSpPr/>
              <p:nvPr/>
            </p:nvSpPr>
            <p:spPr>
              <a:xfrm>
                <a:off x="9074520" y="3439080"/>
                <a:ext cx="27399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CCAFS-SLC40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pic>
            <p:nvPicPr>
              <p:cNvPr id="400" name="Picture 3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4000" y="1639080"/>
                <a:ext cx="20268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01" name="Rectangles 400"/>
              <p:cNvSpPr/>
              <p:nvPr/>
            </p:nvSpPr>
            <p:spPr>
              <a:xfrm>
                <a:off x="6655320" y="3463560"/>
                <a:ext cx="2511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 </a:t>
                </a:r>
                <a:endParaRPr lang="en-US" sz="1400" b="0" strike="noStrike" spc="-1">
                  <a:latin typeface="Arial" panose="020B0604020202090204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CCAFS-LC40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grpSp>
            <p:nvGrpSpPr>
              <p:cNvPr id="402" name="Group 401"/>
              <p:cNvGrpSpPr/>
              <p:nvPr/>
            </p:nvGrpSpPr>
            <p:grpSpPr>
              <a:xfrm>
                <a:off x="4253400" y="1634760"/>
                <a:ext cx="2511360" cy="2273040"/>
                <a:chOff x="4253400" y="1634760"/>
                <a:chExt cx="2511360" cy="2273040"/>
              </a:xfrm>
            </p:grpSpPr>
            <p:pic>
              <p:nvPicPr>
                <p:cNvPr id="403" name="Picture 402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82000" y="1634760"/>
                  <a:ext cx="2045160" cy="18255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404" name="Rectangles 403"/>
                <p:cNvSpPr/>
                <p:nvPr/>
              </p:nvSpPr>
              <p:spPr>
                <a:xfrm>
                  <a:off x="4253400" y="3463560"/>
                  <a:ext cx="2511360" cy="444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Kennedy Space Center (FL)</a:t>
                  </a:r>
                  <a:endParaRPr lang="en-US" sz="1400" b="0" strike="noStrike" spc="-1">
                    <a:latin typeface="Arial" panose="020B0604020202090204"/>
                  </a:endParaRPr>
                </a:p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KSC LC 39A</a:t>
                  </a:r>
                  <a:endParaRPr lang="en-US" sz="1400" b="0" strike="noStrike" spc="-1">
                    <a:latin typeface="Arial" panose="020B0604020202090204"/>
                  </a:endParaRPr>
                </a:p>
              </p:txBody>
            </p:sp>
          </p:grpSp>
        </p:grpSp>
        <p:sp>
          <p:nvSpPr>
            <p:cNvPr id="405" name="Rectangles 404"/>
            <p:cNvSpPr/>
            <p:nvPr/>
          </p:nvSpPr>
          <p:spPr>
            <a:xfrm>
              <a:off x="5486400" y="4800600"/>
              <a:ext cx="4341240" cy="89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Table:  Synthesis of launches outcomes</a:t>
              </a:r>
              <a:endParaRPr lang="en-US" sz="1600" b="0" strike="noStrike" spc="-1">
                <a:latin typeface="Arial" panose="020B0604020202090204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Class 0= failure</a:t>
              </a:r>
              <a:endParaRPr lang="en-US" sz="1600" b="0" strike="noStrike" spc="-1">
                <a:latin typeface="Arial" panose="020B0604020202090204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Class 1= success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4F8373F-C3EA-4A95-B778-CAA9AED324F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0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97000"/>
          </a:bodyPr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Distances between a launch site to its proximities</a:t>
            </a:r>
            <a:endParaRPr lang="en-US" sz="3320" b="0" strike="noStrike" spc="-1">
              <a:latin typeface="Arial" panose="020B0604020202090204"/>
            </a:endParaRPr>
          </a:p>
        </p:txBody>
      </p:sp>
      <p:grpSp>
        <p:nvGrpSpPr>
          <p:cNvPr id="408" name="Group 407"/>
          <p:cNvGrpSpPr/>
          <p:nvPr/>
        </p:nvGrpSpPr>
        <p:grpSpPr>
          <a:xfrm>
            <a:off x="1106640" y="1416240"/>
            <a:ext cx="9634680" cy="3686760"/>
            <a:chOff x="1106640" y="1416240"/>
            <a:chExt cx="9634680" cy="3686760"/>
          </a:xfrm>
        </p:grpSpPr>
        <p:pic>
          <p:nvPicPr>
            <p:cNvPr id="409" name="Picture 408"/>
            <p:cNvPicPr/>
            <p:nvPr/>
          </p:nvPicPr>
          <p:blipFill>
            <a:blip r:embed="rId2"/>
            <a:srcRect l="7247" r="6396"/>
            <a:stretch>
              <a:fillRect/>
            </a:stretch>
          </p:blipFill>
          <p:spPr>
            <a:xfrm>
              <a:off x="1106640" y="1448640"/>
              <a:ext cx="4770000" cy="3654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0" name="Picture 40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410160" y="1416240"/>
              <a:ext cx="4331160" cy="179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1" name="Rectangles 410"/>
            <p:cNvSpPr/>
            <p:nvPr/>
          </p:nvSpPr>
          <p:spPr>
            <a:xfrm>
              <a:off x="3837960" y="2743200"/>
              <a:ext cx="1529280" cy="794880"/>
            </a:xfrm>
            <a:prstGeom prst="rect">
              <a:avLst/>
            </a:prstGeom>
            <a:noFill/>
            <a:ln w="0">
              <a:solidFill>
                <a:srgbClr val="0066FF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12" name="Straight Connector 411"/>
            <p:cNvSpPr/>
            <p:nvPr/>
          </p:nvSpPr>
          <p:spPr>
            <a:xfrm flipH="1">
              <a:off x="5370480" y="2514600"/>
              <a:ext cx="1039680" cy="6858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13" name="Rectangles 412"/>
          <p:cNvSpPr/>
          <p:nvPr/>
        </p:nvSpPr>
        <p:spPr>
          <a:xfrm>
            <a:off x="5943960" y="3200760"/>
            <a:ext cx="5711760" cy="2282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Distance from CCAFS_SLC40 to: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Closest coast: ~900 m 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Florida East Coast Railway:  22.0  km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Highway I 95: 26.8  km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Calibri"/>
                <a:ea typeface="DejaVu Sans"/>
              </a:rPr>
              <a:t>Orlando: 78.75  km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sites are close to coasts. For safety issues if launcher is lost in the early stage of the flight. 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Rockets are launched: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From West to East over the ocean in Florida.</a:t>
            </a:r>
            <a:endParaRPr lang="en-US" sz="14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North or South bound over the ocean in California. (Polar orbits only) 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Launch sites are relatively far from populated areas for protecting population from serious incidents at lift off:  explosion on the launch pad.   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</p:txBody>
      </p:sp>
      <p:sp>
        <p:nvSpPr>
          <p:cNvPr id="414" name="Rectangles 413"/>
          <p:cNvSpPr/>
          <p:nvPr/>
        </p:nvSpPr>
        <p:spPr>
          <a:xfrm>
            <a:off x="686880" y="6172200"/>
            <a:ext cx="8684280" cy="3988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100" b="0" u="sng" strike="noStrike" spc="-1">
                <a:solidFill>
                  <a:srgbClr val="0000FF"/>
                </a:solidFill>
                <a:uFillTx/>
                <a:latin typeface="Arial" panose="020B0604020202090204"/>
                <a:ea typeface="DejaVu Sans"/>
                <a:hlinkClick r:id="rId4"/>
              </a:rPr>
              <a:t>https://nbviewer.org/github/DrStef/Applied_Data_Science_Capstone/blob/main/GH_lab_jupyter_launch_site_location_v4.ipynb</a:t>
            </a:r>
            <a:endParaRPr lang="en-US" sz="11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1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00C533FD-FC9F-4C66-9884-B76EEEB9B33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16" name="Title 7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97000"/>
          </a:bodyPr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ESA Unique Launch site – Kourou, French Guiana. </a:t>
            </a:r>
            <a:endParaRPr lang="en-US" sz="3320" b="0" strike="noStrike" spc="-1">
              <a:latin typeface="Arial" panose="020B0604020202090204"/>
            </a:endParaRPr>
          </a:p>
        </p:txBody>
      </p:sp>
      <p:grpSp>
        <p:nvGrpSpPr>
          <p:cNvPr id="417" name="Group 416"/>
          <p:cNvGrpSpPr/>
          <p:nvPr/>
        </p:nvGrpSpPr>
        <p:grpSpPr>
          <a:xfrm>
            <a:off x="5486400" y="1600200"/>
            <a:ext cx="5942160" cy="4113360"/>
            <a:chOff x="5486400" y="1600200"/>
            <a:chExt cx="5942160" cy="4113360"/>
          </a:xfrm>
        </p:grpSpPr>
        <p:grpSp>
          <p:nvGrpSpPr>
            <p:cNvPr id="418" name="Group 417"/>
            <p:cNvGrpSpPr/>
            <p:nvPr/>
          </p:nvGrpSpPr>
          <p:grpSpPr>
            <a:xfrm>
              <a:off x="5486400" y="1600200"/>
              <a:ext cx="5333040" cy="3865680"/>
              <a:chOff x="5486400" y="1600200"/>
              <a:chExt cx="5333040" cy="3865680"/>
            </a:xfrm>
          </p:grpSpPr>
          <p:pic>
            <p:nvPicPr>
              <p:cNvPr id="419" name="Picture 418"/>
              <p:cNvPicPr/>
              <p:nvPr/>
            </p:nvPicPr>
            <p:blipFill>
              <a:blip r:embed="rId2"/>
              <a:srcRect l="34803" b="6790"/>
              <a:stretch>
                <a:fillRect/>
              </a:stretch>
            </p:blipFill>
            <p:spPr>
              <a:xfrm>
                <a:off x="5486400" y="1600200"/>
                <a:ext cx="5333040" cy="3865680"/>
              </a:xfrm>
              <a:prstGeom prst="rect">
                <a:avLst/>
              </a:prstGeom>
              <a:ln w="18360">
                <a:solidFill>
                  <a:srgbClr val="FFFFFF"/>
                </a:solidFill>
                <a:round/>
              </a:ln>
            </p:spPr>
          </p:pic>
          <p:sp>
            <p:nvSpPr>
              <p:cNvPr id="420" name="Rectangles 419"/>
              <p:cNvSpPr/>
              <p:nvPr/>
            </p:nvSpPr>
            <p:spPr>
              <a:xfrm>
                <a:off x="6503760" y="2540160"/>
                <a:ext cx="2028600" cy="27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Soyuz launch pad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421" name="Rectangles 420"/>
              <p:cNvSpPr/>
              <p:nvPr/>
            </p:nvSpPr>
            <p:spPr>
              <a:xfrm>
                <a:off x="6910920" y="3025440"/>
                <a:ext cx="2028600" cy="27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lang="en-US" sz="1400" b="1" strike="noStrike" spc="-1">
                    <a:solidFill>
                      <a:srgbClr val="C9211E"/>
                    </a:solidFill>
                    <a:latin typeface="Calibri"/>
                    <a:ea typeface="DejaVu Sans"/>
                  </a:rPr>
                  <a:t>Ariane launch pad</a:t>
                </a:r>
                <a:endParaRPr lang="en-US" sz="1400" b="0" strike="noStrike" spc="-1">
                  <a:latin typeface="Arial" panose="020B0604020202090204"/>
                </a:endParaRPr>
              </a:p>
            </p:txBody>
          </p:sp>
          <p:sp>
            <p:nvSpPr>
              <p:cNvPr id="422" name="Straight Connector 421"/>
              <p:cNvSpPr/>
              <p:nvPr/>
            </p:nvSpPr>
            <p:spPr>
              <a:xfrm flipH="1">
                <a:off x="6229440" y="2821680"/>
                <a:ext cx="477720" cy="695880"/>
              </a:xfrm>
              <a:prstGeom prst="line">
                <a:avLst/>
              </a:prstGeom>
              <a:ln w="0">
                <a:solidFill>
                  <a:srgbClr val="FF0000"/>
                </a:solidFill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  <p:sp>
            <p:nvSpPr>
              <p:cNvPr id="423" name="Straight Connector 422"/>
              <p:cNvSpPr/>
              <p:nvPr/>
            </p:nvSpPr>
            <p:spPr>
              <a:xfrm flipH="1">
                <a:off x="6636600" y="3229200"/>
                <a:ext cx="477720" cy="695520"/>
              </a:xfrm>
              <a:prstGeom prst="line">
                <a:avLst/>
              </a:prstGeom>
              <a:ln w="0">
                <a:solidFill>
                  <a:srgbClr val="FF0000"/>
                </a:solidFill>
                <a:tailEnd type="triangle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</p:sp>
        </p:grpSp>
        <p:pic>
          <p:nvPicPr>
            <p:cNvPr id="424" name="Picture 42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8550000" y="3883680"/>
              <a:ext cx="2878560" cy="1829880"/>
            </a:xfrm>
            <a:prstGeom prst="rect">
              <a:avLst/>
            </a:prstGeom>
            <a:ln w="18360">
              <a:solidFill>
                <a:srgbClr val="FFFFFF"/>
              </a:solidFill>
              <a:round/>
            </a:ln>
          </p:spPr>
        </p:pic>
        <p:sp>
          <p:nvSpPr>
            <p:cNvPr id="425" name="Oval 424"/>
            <p:cNvSpPr/>
            <p:nvPr/>
          </p:nvSpPr>
          <p:spPr>
            <a:xfrm>
              <a:off x="10116720" y="4264200"/>
              <a:ext cx="346680" cy="336600"/>
            </a:xfrm>
            <a:prstGeom prst="ellipse">
              <a:avLst/>
            </a:prstGeom>
            <a:noFill/>
            <a:ln w="18360">
              <a:solidFill>
                <a:srgbClr val="FF3300"/>
              </a:solidFill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426" name="Rectangles 425"/>
          <p:cNvSpPr/>
          <p:nvPr/>
        </p:nvSpPr>
        <p:spPr>
          <a:xfrm>
            <a:off x="694440" y="1487880"/>
            <a:ext cx="4799160" cy="5484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European Space Agency (ESA)/ArianeEspace launch sites in Kourou, French Guiana (France).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Kourou launch sites: Ariane, Soyuz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are very close to the Equator: it’s a strong advantage for GTO/GEO flights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are in a remote area far from any high density inhabited area and high traffic infrastructures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Are close to the coast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Strong Advantage over SpaceX, in terms of safety and GTO/GEO flights and energy required at lift-off.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SpaceX could compete and reduce energy at lift-off for GTO-GEO flights by introducing a concept like “Sea Launch”. </a:t>
            </a: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7"/>
          <p:cNvSpPr/>
          <p:nvPr/>
        </p:nvSpPr>
        <p:spPr>
          <a:xfrm>
            <a:off x="659880" y="3200400"/>
            <a:ext cx="5275800" cy="128905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E7E6E6"/>
                </a:solidFill>
                <a:latin typeface="Verdana" panose="020B0604030504040204"/>
                <a:ea typeface="SF Pro"/>
              </a:rPr>
              <a:t>Section 3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 panose="020B0604030504040204"/>
                <a:ea typeface="SF Pro"/>
              </a:rPr>
              <a:t>Build a Dashboard</a:t>
            </a:r>
            <a:endParaRPr lang="en-US" sz="32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 panose="020B0604030504040204"/>
                <a:ea typeface="SF Pro"/>
              </a:rPr>
              <a:t>With Tableau</a:t>
            </a: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69078BDA-1103-4E41-AF74-7679B31C0A4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2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94000"/>
          </a:bodyPr>
          <a:p>
            <a:pPr>
              <a:lnSpc>
                <a:spcPct val="90000"/>
              </a:lnSpc>
              <a:buNone/>
            </a:pPr>
            <a:r>
              <a:rPr lang="en-US" sz="332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SpaceX Falcon 9: Launch success count for all sites</a:t>
            </a:r>
            <a:endParaRPr lang="en-US" sz="3320" b="0" strike="noStrike" spc="-1">
              <a:latin typeface="Arial" panose="020B0604020202090204"/>
            </a:endParaRPr>
          </a:p>
        </p:txBody>
      </p:sp>
      <p:pic>
        <p:nvPicPr>
          <p:cNvPr id="431" name="Picture 430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3917160"/>
            <a:ext cx="1818000" cy="2252160"/>
          </a:xfrm>
          <a:prstGeom prst="rect">
            <a:avLst/>
          </a:prstGeom>
          <a:ln w="0">
            <a:noFill/>
          </a:ln>
        </p:spPr>
      </p:pic>
      <p:sp>
        <p:nvSpPr>
          <p:cNvPr id="432" name="Rectangles 431"/>
          <p:cNvSpPr/>
          <p:nvPr/>
        </p:nvSpPr>
        <p:spPr>
          <a:xfrm>
            <a:off x="2813760" y="4970160"/>
            <a:ext cx="7788600" cy="9547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dahsboard allows an interactive visualization and analysis of Falcon successful launches.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It completes scattered charts.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Here for all sites, we can identify the launch site with highest success rate.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Kennedy Space Center in Florida.  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90204"/>
                <a:ea typeface="DejaVu Sans"/>
              </a:rPr>
              <a:t> </a:t>
            </a:r>
            <a:endParaRPr lang="en-US" sz="1800" b="0" strike="noStrike" spc="-1">
              <a:latin typeface="Arial" panose="020B0604020202090204"/>
            </a:endParaRPr>
          </a:p>
        </p:txBody>
      </p:sp>
      <p:pic>
        <p:nvPicPr>
          <p:cNvPr id="2" name="Picture 1" descr="截圖 2023-09-11 上午10.02.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790" y="1436370"/>
            <a:ext cx="7886700" cy="3533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B2A9F8AB-68E2-49E9-A101-39F6BAD6D76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3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94000"/>
          </a:bodyPr>
          <a:p>
            <a:pPr>
              <a:lnSpc>
                <a:spcPct val="90000"/>
              </a:lnSpc>
              <a:buNone/>
            </a:pPr>
            <a:r>
              <a:rPr lang="en-US" sz="28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SpaceX Falcon9 Launch site with highest launch success ratio</a:t>
            </a:r>
            <a:endParaRPr lang="en-US" sz="2800" b="0" strike="noStrike" spc="-1">
              <a:latin typeface="Arial" panose="020B0604020202090204"/>
            </a:endParaRPr>
          </a:p>
        </p:txBody>
      </p:sp>
      <p:pic>
        <p:nvPicPr>
          <p:cNvPr id="435" name="Picture 434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3695040"/>
            <a:ext cx="6783480" cy="2247840"/>
          </a:xfrm>
          <a:prstGeom prst="rect">
            <a:avLst/>
          </a:prstGeom>
          <a:ln w="0">
            <a:noFill/>
          </a:ln>
        </p:spPr>
      </p:pic>
      <p:sp>
        <p:nvSpPr>
          <p:cNvPr id="436" name="Rectangles 435"/>
          <p:cNvSpPr/>
          <p:nvPr/>
        </p:nvSpPr>
        <p:spPr>
          <a:xfrm>
            <a:off x="685800" y="1407600"/>
            <a:ext cx="4113360" cy="2705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KSC LC-39A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Kennedy Space Center in Florida.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13 flights, 10 successful missions.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 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Heavy payload are “high risk”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Success does not seem to depend upon boosters versions with low mass payload &lt;5500kg. 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B5 and FT are the most reused launchers. Data is not sufficient, but may indicates that they are as reliable as 1</a:t>
            </a:r>
            <a:r>
              <a:rPr lang="en-US" sz="1600" b="0" strike="noStrike" spc="-1" baseline="14000000">
                <a:solidFill>
                  <a:srgbClr val="000000"/>
                </a:solidFill>
                <a:latin typeface="Calibri"/>
                <a:ea typeface="DejaVu Sans"/>
              </a:rPr>
              <a:t>st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time launchers.  </a:t>
            </a:r>
            <a:endParaRPr lang="en-US" sz="1600" b="0" strike="noStrike" spc="-1">
              <a:latin typeface="Arial" panose="020B0604020202090204"/>
            </a:endParaRPr>
          </a:p>
        </p:txBody>
      </p:sp>
      <p:pic>
        <p:nvPicPr>
          <p:cNvPr id="437" name="Picture 436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389960"/>
            <a:ext cx="6784200" cy="203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F8A97AB-D2BB-4C8D-8C85-D78B84D5162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770040" y="1371600"/>
            <a:ext cx="10405440" cy="274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32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3200" b="0" strike="noStrike" spc="-1">
              <a:latin typeface="Arial" panose="020B0604020202090204"/>
            </a:endParaRPr>
          </a:p>
        </p:txBody>
      </p:sp>
      <p:sp>
        <p:nvSpPr>
          <p:cNvPr id="44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1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outcome v. Payload mass (all sites)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441" name="Picture 440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3657600"/>
            <a:ext cx="7396200" cy="2741760"/>
          </a:xfrm>
          <a:prstGeom prst="rect">
            <a:avLst/>
          </a:prstGeom>
          <a:ln w="0">
            <a:noFill/>
          </a:ln>
        </p:spPr>
      </p:pic>
      <p:sp>
        <p:nvSpPr>
          <p:cNvPr id="442" name="Rectangles 441"/>
          <p:cNvSpPr/>
          <p:nvPr/>
        </p:nvSpPr>
        <p:spPr>
          <a:xfrm>
            <a:off x="685800" y="1407600"/>
            <a:ext cx="10514160" cy="2523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431800" lvl="1" indent="-21590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V1.0 and v1.1 are early launchers with low reliability.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	Landing legs, were pioneered on the Falcon 9 v1.1 version, but that version never landed intact.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	They were phased out in 2015.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FT: “Full Thrust” is the next generation and has the highest success rate for payload mass under 6 tons. Including with “drone landing” (see details in next slide).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Many FT flights are done with reused launchers. And show good reliability.  </a:t>
            </a:r>
            <a:endParaRPr lang="en-US" sz="16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Microsoft YaHei"/>
              </a:rPr>
              <a:t>Heavy payload are “high risk”.</a:t>
            </a:r>
            <a:endParaRPr lang="en-US" sz="16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7D6FCA3-043B-4ECA-B0AC-2B7E0CDC919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914400" y="1371960"/>
            <a:ext cx="7951680" cy="4341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List the names of Falcon 9 boosters which have successfully landed on drone ship and had payload mass greater than 4000 but less than 6000 kg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Recent Full Thrust (FT) boosters exhibit the highest success rate on drone ship landing. Including with GTO flights.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It bodes well if SpaceX introduces a concept like “Sea Launch” for GTO launches at sea, close to the equator.  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445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5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mass between 4000 and 6000 kg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446" name="Picture 445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3323160"/>
            <a:ext cx="7951680" cy="2701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Box 1"/>
          <p:cNvSpPr/>
          <p:nvPr/>
        </p:nvSpPr>
        <p:spPr>
          <a:xfrm>
            <a:off x="659880" y="3200400"/>
            <a:ext cx="5275800" cy="14907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99FFFF"/>
                </a:solidFill>
                <a:latin typeface="Verdana" panose="020B0604030504040204"/>
                <a:ea typeface="SF Pro"/>
              </a:rPr>
              <a:t>Section 5</a:t>
            </a:r>
            <a:br>
              <a:rPr lang="en-US" sz="1400" b="0" strike="noStrike" spc="-1">
                <a:solidFill>
                  <a:srgbClr val="99FFFF"/>
                </a:solidFill>
                <a:latin typeface="Verdana" panose="020B0604030504040204"/>
                <a:ea typeface="SF Pro"/>
              </a:rPr>
            </a:b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99FFFF"/>
                </a:solidFill>
                <a:latin typeface="Verdana" panose="020B0604030504040204"/>
                <a:ea typeface="SF Pro"/>
              </a:rPr>
              <a:t>Predictive Analysis</a:t>
            </a:r>
            <a:endParaRPr lang="en-US" sz="32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99FFFF"/>
                </a:solidFill>
                <a:latin typeface="Verdana" panose="020B0604030504040204"/>
                <a:ea typeface="SF Pro"/>
              </a:rPr>
              <a:t>(Classification)</a:t>
            </a: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p>
            <a:pPr algn="r">
              <a:lnSpc>
                <a:spcPct val="100000"/>
              </a:lnSpc>
              <a:spcAft>
                <a:spcPts val="600"/>
              </a:spcAft>
              <a:buNone/>
            </a:pPr>
            <a:fld id="{31A00E7F-A659-4A11-AE48-67B09C434F1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69" name="Title 1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  -  Business understanding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170" name="Rectangles 169"/>
          <p:cNvSpPr/>
          <p:nvPr/>
        </p:nvSpPr>
        <p:spPr>
          <a:xfrm>
            <a:off x="757440" y="1359360"/>
            <a:ext cx="10636200" cy="18828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215900" indent="-215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Commercial rocket launches is a very competitive market.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From 2000 to 2017,  Ariane 5 (ESA - Arianespace) dominated the market with: lower cost, high payload mass, </a:t>
            </a: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reliability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. 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In terms of cost, China, India, Russia are tough competitors with less reliable classic launchers like LongMarch, Proton, Soyuz-2, PSLV.  New players like BlueHorizon are still in early stage.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Since 2017, SpaceX Falcon9/Falcon9 Heavt is increasingly dominating the market with better cost per kg thanks to the reusable booster concept.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Competition may heat up again with the advent of Ariane 6 and SpaceX Starship. </a:t>
            </a:r>
            <a:endParaRPr lang="en-US" sz="1600" b="0" strike="noStrike" spc="-1">
              <a:latin typeface="Arial" panose="020B0604020202090204"/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1143000" y="3429000"/>
            <a:ext cx="10113120" cy="2741760"/>
            <a:chOff x="1143000" y="3429000"/>
            <a:chExt cx="10113120" cy="2741760"/>
          </a:xfrm>
        </p:grpSpPr>
        <p:pic>
          <p:nvPicPr>
            <p:cNvPr id="172" name="Picture 171"/>
            <p:cNvPicPr/>
            <p:nvPr/>
          </p:nvPicPr>
          <p:blipFill>
            <a:blip r:embed="rId2"/>
            <a:srcRect l="6663" t="4355" r="8064"/>
            <a:stretch>
              <a:fillRect/>
            </a:stretch>
          </p:blipFill>
          <p:spPr>
            <a:xfrm>
              <a:off x="5414400" y="3429000"/>
              <a:ext cx="5841720" cy="2741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Picture 172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43000" y="3657600"/>
              <a:ext cx="3583080" cy="219312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438A029-72D3-45F9-8316-79A11995A23B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49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450" name="Picture 449"/>
          <p:cNvPicPr/>
          <p:nvPr/>
        </p:nvPicPr>
        <p:blipFill>
          <a:blip r:embed="rId2"/>
          <a:stretch>
            <a:fillRect/>
          </a:stretch>
        </p:blipFill>
        <p:spPr>
          <a:xfrm>
            <a:off x="5504760" y="2286000"/>
            <a:ext cx="5923440" cy="3198600"/>
          </a:xfrm>
          <a:prstGeom prst="rect">
            <a:avLst/>
          </a:prstGeom>
          <a:ln w="0">
            <a:noFill/>
          </a:ln>
        </p:spPr>
      </p:pic>
      <p:sp>
        <p:nvSpPr>
          <p:cNvPr id="451" name="Rectangles 450"/>
          <p:cNvSpPr/>
          <p:nvPr/>
        </p:nvSpPr>
        <p:spPr>
          <a:xfrm>
            <a:off x="685800" y="2286000"/>
            <a:ext cx="4817520" cy="25761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DejaVu Sans"/>
              </a:rPr>
              <a:t>Classification Accuracy with test set.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C9211E"/>
                </a:solidFill>
                <a:latin typeface="Calibri"/>
                <a:ea typeface="DejaVu Sans"/>
              </a:rPr>
              <a:t>Results with “train test split” random_state=3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Optimization of SVM and LR hyper-parameters was refined for increasing accuracy with train set.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It did not necessarily improved accuracy with test set. 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Test set is too small.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 our case, KNN exhibits the best accuracy: ~94%</a:t>
            </a:r>
            <a:r>
              <a:rPr lang="en-US" sz="1800" b="0" strike="noStrike" spc="-1">
                <a:solidFill>
                  <a:srgbClr val="000000"/>
                </a:solidFill>
                <a:latin typeface="Arial" panose="020B0604020202090204"/>
                <a:ea typeface="DejaVu Sans"/>
              </a:rPr>
              <a:t> </a:t>
            </a:r>
            <a:endParaRPr lang="en-US" sz="18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81B28FF1-BAEB-4DEC-BB9D-27D885A013D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770040" y="2057400"/>
            <a:ext cx="5629320" cy="3802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k-nearest neighbors algorithm (k-NN) is the best “predictor”</a:t>
            </a:r>
            <a:endParaRPr lang="en-US" sz="1600" b="0" strike="noStrike" spc="-1">
              <a:latin typeface="Arial" panose="020B060402020209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The model perfectly predicts mission failure</a:t>
            </a:r>
            <a:endParaRPr lang="en-US" sz="1600" b="0" strike="noStrike" spc="-1">
              <a:latin typeface="Arial" panose="020B0604020202090204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 panose="020B0604020202090204"/>
              <a:buChar char="•"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1 false negative for successful booster landing (recovery)  </a:t>
            </a:r>
            <a:r>
              <a:rPr lang="en-US" sz="1300" b="0" strike="noStrike" spc="-1">
                <a:solidFill>
                  <a:srgbClr val="292929"/>
                </a:solidFill>
                <a:latin typeface="Abadi"/>
              </a:rPr>
              <a:t> </a:t>
            </a:r>
            <a:endParaRPr lang="en-US" sz="1300" b="0" strike="noStrike" spc="-1">
              <a:latin typeface="Arial" panose="020B0604020202090204"/>
            </a:endParaRPr>
          </a:p>
        </p:txBody>
      </p:sp>
      <p:sp>
        <p:nvSpPr>
          <p:cNvPr id="45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455" name="Picture 454"/>
          <p:cNvPicPr/>
          <p:nvPr/>
        </p:nvPicPr>
        <p:blipFill>
          <a:blip r:embed="rId2"/>
          <a:stretch>
            <a:fillRect/>
          </a:stretch>
        </p:blipFill>
        <p:spPr>
          <a:xfrm>
            <a:off x="7025760" y="1805760"/>
            <a:ext cx="4402080" cy="3907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56265E26-964A-468B-B7DE-6AAD64C95C9F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57" name="TextBox 9"/>
          <p:cNvSpPr/>
          <p:nvPr/>
        </p:nvSpPr>
        <p:spPr>
          <a:xfrm>
            <a:off x="659880" y="3200400"/>
            <a:ext cx="436068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Tahoma" panose="020B0804030504040204"/>
                <a:ea typeface="SF Pro"/>
              </a:rPr>
              <a:t>Conclusions</a:t>
            </a: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10FA8786-BCBA-45ED-93C3-96F52A0BD7B6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59" name="Title 8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460" name="Rectangles 459"/>
          <p:cNvSpPr/>
          <p:nvPr/>
        </p:nvSpPr>
        <p:spPr>
          <a:xfrm>
            <a:off x="687240" y="1373040"/>
            <a:ext cx="10971000" cy="6856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We defined success as a successful recovery process of Falcon9 booster.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From Falcon 9 and Wiki we imported data and developed tools for investigating factors driving successful booster recovery: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Payload, Orbit, Booster version, Launching sites…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Based on these features, we selected a supervised classification model capable of predicting launch outcome with a 94% accuracy.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booster recovery process is more risky than a classic launcher, but its success rate: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	-increases overtime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	-at 66%, it is sufficient for maintaining a competitive cost per kg compared with classic Ariane5 /Ariane 6.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SpaceX GEO/GTO flights are more risky.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Failure could be linked to energy deployed at lift-off, vibrations damaging of electronics, control systems of the booster.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ESA/ArianeEspace, Soyuz have an advantage in terms of launch site, on the equator: less energy is required for GTO/GEO flights.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SpaceX could improve GEO/GTO flights success with a concept like “Sea Launch” close to the equator. 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Recent successes with FT boosters landing on “drone ship”, bodes well for such a solution.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Even with recent recovery failure for GTO/GEO,  SpaceX will maintain a sufficient lead in terms of cost per kg. vs Ariane5 and the new Ariane 6.  Starship may well crush further the competition if similar success rate is achieved.         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Calibri;Calibri"/>
                <a:ea typeface="Calibri;Calibri"/>
              </a:rPr>
              <a:t> </a:t>
            </a:r>
            <a:endParaRPr lang="en-US" sz="20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5DD4DD0-BC4F-4961-BB4A-5D50BE2B0007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770040" y="1859400"/>
            <a:ext cx="1050624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lang="en-US" sz="2200" b="0" strike="noStrike" spc="-1">
              <a:latin typeface="Arial" panose="020B0604020202090204"/>
            </a:endParaRPr>
          </a:p>
        </p:txBody>
      </p:sp>
      <p:sp>
        <p:nvSpPr>
          <p:cNvPr id="467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Appendix: SQL queries</a:t>
            </a:r>
            <a:endParaRPr lang="en-US" sz="40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7DBF53DD-EA0F-42A9-86B9-09529A94B91D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91440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1" strike="noStrike" spc="-1">
                <a:solidFill>
                  <a:srgbClr val="292929"/>
                </a:solidFill>
                <a:latin typeface="Calibri"/>
              </a:rPr>
              <a:t>Calculate the total payload carried by boosters from NASA (2 methods)</a:t>
            </a: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47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471" name="Picture 470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1973520"/>
            <a:ext cx="7212600" cy="4195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DBD87C2-4BC9-447B-8A04-F37AD195816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770040" y="137160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47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475" name="Picture 474"/>
          <p:cNvPicPr/>
          <p:nvPr/>
        </p:nvPicPr>
        <p:blipFill>
          <a:blip r:embed="rId2"/>
          <a:stretch>
            <a:fillRect/>
          </a:stretch>
        </p:blipFill>
        <p:spPr>
          <a:xfrm>
            <a:off x="770040" y="1828800"/>
            <a:ext cx="10215000" cy="1025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28E08210-5C8D-4F05-A960-FE0355A2719B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478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479" name="Picture 478"/>
          <p:cNvPicPr/>
          <p:nvPr/>
        </p:nvPicPr>
        <p:blipFill>
          <a:blip r:embed="rId2"/>
          <a:stretch>
            <a:fillRect/>
          </a:stretch>
        </p:blipFill>
        <p:spPr>
          <a:xfrm>
            <a:off x="770040" y="2286000"/>
            <a:ext cx="9712080" cy="1017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3CFE2DCC-13E5-46C0-804D-61E5A1BF595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775800" y="159804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List the names of the boosters which have carried the maximum payload mass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482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483" name="Picture 482"/>
          <p:cNvPicPr/>
          <p:nvPr/>
        </p:nvPicPr>
        <p:blipFill>
          <a:blip r:embed="rId2"/>
          <a:stretch>
            <a:fillRect/>
          </a:stretch>
        </p:blipFill>
        <p:spPr>
          <a:xfrm>
            <a:off x="2514600" y="2385360"/>
            <a:ext cx="6465960" cy="3326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439B8CF1-5A3F-4124-AA2A-97DC262C8C39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36200" cy="4341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List the failed landing_outcomes in drone ship, their booster versions, and launch site names for in year 2015</a:t>
            </a: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486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487" name="Picture 486"/>
          <p:cNvPicPr/>
          <p:nvPr/>
        </p:nvPicPr>
        <p:blipFill>
          <a:blip r:embed="rId2"/>
          <a:stretch>
            <a:fillRect/>
          </a:stretch>
        </p:blipFill>
        <p:spPr>
          <a:xfrm>
            <a:off x="2697840" y="2514600"/>
            <a:ext cx="6214320" cy="2869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p>
            <a:pPr algn="r">
              <a:lnSpc>
                <a:spcPct val="100000"/>
              </a:lnSpc>
              <a:spcAft>
                <a:spcPts val="600"/>
              </a:spcAft>
              <a:buNone/>
            </a:pPr>
            <a:fld id="{BA0F75CC-E12D-4AE5-8532-3FEC7B9378A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75" name="Title 6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  -  Business understanding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176" name="Rectangles 175"/>
          <p:cNvSpPr/>
          <p:nvPr/>
        </p:nvSpPr>
        <p:spPr>
          <a:xfrm>
            <a:off x="524880" y="6054480"/>
            <a:ext cx="300600" cy="3380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 panose="020B0604020202090204"/>
                <a:ea typeface="DejaVu Sans"/>
              </a:rPr>
              <a:t>  </a:t>
            </a:r>
            <a:endParaRPr lang="en-US" sz="1800" b="0" strike="noStrike" spc="-1">
              <a:latin typeface="Arial" panose="020B0604020202090204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2"/>
          <a:stretch>
            <a:fillRect/>
          </a:stretch>
        </p:blipFill>
        <p:spPr>
          <a:xfrm>
            <a:off x="5029200" y="4473000"/>
            <a:ext cx="6575400" cy="1235160"/>
          </a:xfrm>
          <a:prstGeom prst="rect">
            <a:avLst/>
          </a:prstGeom>
          <a:ln w="0">
            <a:noFill/>
          </a:ln>
        </p:spPr>
      </p:pic>
      <p:sp>
        <p:nvSpPr>
          <p:cNvPr id="178" name="Rectangles 177"/>
          <p:cNvSpPr/>
          <p:nvPr/>
        </p:nvSpPr>
        <p:spPr>
          <a:xfrm>
            <a:off x="457560" y="1600200"/>
            <a:ext cx="5250600" cy="31935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 marL="215900" indent="-2159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 9/Falcon9 heavy  v. Ariane 6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/ Falcon 9 Heavy can easily compete with new Ariane 6 (2 or 4 boosters) in terms of:</a:t>
            </a:r>
            <a:endParaRPr lang="en-US" sz="1600" b="0" strike="noStrike" spc="-1">
              <a:latin typeface="Arial" panose="020B0604020202090204"/>
            </a:endParaRPr>
          </a:p>
          <a:p>
            <a:pPr marL="864235" lvl="3" indent="-2159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Cost per kg</a:t>
            </a:r>
            <a:endParaRPr lang="en-US" sz="1600" b="0" strike="noStrike" spc="-1">
              <a:latin typeface="Arial" panose="020B0604020202090204"/>
            </a:endParaRPr>
          </a:p>
          <a:p>
            <a:pPr marL="864235" lvl="3" indent="-2159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Payload mass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SpaceX Starship will further crush the competition in both domains.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and Starship costs are way lower due to reuse of boosters 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Ariane-6 will be a classic launcher for reliability purposes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reliability can’t compete with Ariane-5G record</a:t>
            </a:r>
            <a:endParaRPr lang="en-US" sz="1600" b="0" strike="noStrike" spc="-1">
              <a:latin typeface="Arial" panose="020B0604020202090204"/>
            </a:endParaRPr>
          </a:p>
          <a:p>
            <a:pPr marL="215900" indent="-21590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  <a:ea typeface="Calibri;Calibri"/>
              </a:rPr>
              <a:t>Falcon9 booster recovery success rate is still an issue.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90000"/>
              </a:lnSpc>
              <a:spcBef>
                <a:spcPts val="72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6036480" y="1601640"/>
            <a:ext cx="5158080" cy="2532600"/>
            <a:chOff x="6036480" y="1601640"/>
            <a:chExt cx="5158080" cy="2532600"/>
          </a:xfrm>
        </p:grpSpPr>
        <p:grpSp>
          <p:nvGrpSpPr>
            <p:cNvPr id="180" name="Group 179"/>
            <p:cNvGrpSpPr/>
            <p:nvPr/>
          </p:nvGrpSpPr>
          <p:grpSpPr>
            <a:xfrm>
              <a:off x="6036480" y="1601640"/>
              <a:ext cx="5158080" cy="2277720"/>
              <a:chOff x="6036480" y="1601640"/>
              <a:chExt cx="5158080" cy="2277720"/>
            </a:xfrm>
          </p:grpSpPr>
          <p:pic>
            <p:nvPicPr>
              <p:cNvPr id="181" name="Picture 18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6480" y="1601640"/>
                <a:ext cx="2908800" cy="22777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82" name="Picture 18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3560" y="1601640"/>
                <a:ext cx="2241000" cy="22777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83" name="Rectangles 182"/>
            <p:cNvSpPr/>
            <p:nvPr/>
          </p:nvSpPr>
          <p:spPr>
            <a:xfrm>
              <a:off x="6400800" y="3881160"/>
              <a:ext cx="4570200" cy="253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lang="en-US" sz="13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  Ariane 64 (4 boosters)                                          SpaceX Starship</a:t>
              </a:r>
              <a:endParaRPr lang="en-US" sz="1300" b="0" strike="noStrike" spc="-1">
                <a:latin typeface="Arial" panose="020B060402020209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DFFD0308-FF4F-4C60-83C0-99DC921583B5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920520" y="1699560"/>
            <a:ext cx="4562640" cy="4341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strike="noStrike" spc="-1">
                <a:solidFill>
                  <a:srgbClr val="292929"/>
                </a:solidFill>
                <a:latin typeface="Calibri"/>
              </a:rPr>
              <a:t>Rank the count of landing outcomes (such as Failure (drone ship) or Success (ground pad)) between the date 2010-06-04 and 2017-03-20, in descending order</a:t>
            </a: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0" strike="noStrike" spc="-1">
              <a:latin typeface="Arial" panose="020B0604020202090204"/>
            </a:endParaRPr>
          </a:p>
        </p:txBody>
      </p:sp>
      <p:sp>
        <p:nvSpPr>
          <p:cNvPr id="490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65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491" name="Picture 490"/>
          <p:cNvPicPr/>
          <p:nvPr/>
        </p:nvPicPr>
        <p:blipFill>
          <a:blip r:embed="rId2"/>
          <a:stretch>
            <a:fillRect/>
          </a:stretch>
        </p:blipFill>
        <p:spPr>
          <a:xfrm>
            <a:off x="5486400" y="1699560"/>
            <a:ext cx="5802840" cy="4240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F2247868-4BFD-4678-B849-DDCBE032329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770040" y="1859400"/>
            <a:ext cx="10506240" cy="434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rgbClr val="292929"/>
                </a:solidFill>
                <a:latin typeface="Abadi"/>
              </a:rPr>
              <a:t>PO, SSO, GTO, GEO.  From ESA website.  </a:t>
            </a:r>
            <a:endParaRPr lang="en-US" sz="2200" b="0" strike="noStrike" spc="-1">
              <a:latin typeface="Arial" panose="020B0604020202090204"/>
            </a:endParaRPr>
          </a:p>
        </p:txBody>
      </p:sp>
      <p:sp>
        <p:nvSpPr>
          <p:cNvPr id="494" name="Title 9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Glossary</a:t>
            </a:r>
            <a:endParaRPr lang="en-US" sz="4000" b="0" strike="noStrike" spc="-1">
              <a:latin typeface="Arial" panose="020B0604020202090204"/>
            </a:endParaRPr>
          </a:p>
        </p:txBody>
      </p:sp>
      <p:pic>
        <p:nvPicPr>
          <p:cNvPr id="495" name="Picture 494"/>
          <p:cNvPicPr/>
          <p:nvPr/>
        </p:nvPicPr>
        <p:blipFill>
          <a:blip r:embed="rId2"/>
          <a:stretch>
            <a:fillRect/>
          </a:stretch>
        </p:blipFill>
        <p:spPr>
          <a:xfrm>
            <a:off x="770040" y="2971800"/>
            <a:ext cx="3321720" cy="2736360"/>
          </a:xfrm>
          <a:prstGeom prst="rect">
            <a:avLst/>
          </a:prstGeom>
          <a:ln w="0">
            <a:noFill/>
          </a:ln>
        </p:spPr>
      </p:pic>
      <p:pic>
        <p:nvPicPr>
          <p:cNvPr id="496" name="Picture 495"/>
          <p:cNvPicPr/>
          <p:nvPr/>
        </p:nvPicPr>
        <p:blipFill>
          <a:blip r:embed="rId3"/>
          <a:stretch>
            <a:fillRect/>
          </a:stretch>
        </p:blipFill>
        <p:spPr>
          <a:xfrm>
            <a:off x="4343400" y="2971800"/>
            <a:ext cx="3321720" cy="2736360"/>
          </a:xfrm>
          <a:prstGeom prst="rect">
            <a:avLst/>
          </a:prstGeom>
          <a:ln w="0">
            <a:noFill/>
          </a:ln>
        </p:spPr>
      </p:pic>
      <p:pic>
        <p:nvPicPr>
          <p:cNvPr id="497" name="Picture 496"/>
          <p:cNvPicPr/>
          <p:nvPr/>
        </p:nvPicPr>
        <p:blipFill>
          <a:blip r:embed="rId4"/>
          <a:stretch>
            <a:fillRect/>
          </a:stretch>
        </p:blipFill>
        <p:spPr>
          <a:xfrm>
            <a:off x="8001000" y="2971800"/>
            <a:ext cx="3321720" cy="273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Box 8"/>
          <p:cNvSpPr/>
          <p:nvPr/>
        </p:nvSpPr>
        <p:spPr>
          <a:xfrm>
            <a:off x="659880" y="3200400"/>
            <a:ext cx="527580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 panose="020B0604030504040204"/>
                <a:ea typeface="SF Pro"/>
              </a:rPr>
              <a:t>Thank you !</a:t>
            </a: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p>
            <a:pPr algn="r">
              <a:lnSpc>
                <a:spcPct val="100000"/>
              </a:lnSpc>
              <a:spcAft>
                <a:spcPts val="600"/>
              </a:spcAft>
              <a:buNone/>
            </a:pPr>
            <a:fld id="{EE14908C-C75A-4FC4-9403-9B4A36C9770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85" name="Title 2"/>
          <p:cNvSpPr/>
          <p:nvPr/>
        </p:nvSpPr>
        <p:spPr>
          <a:xfrm>
            <a:off x="828000" y="538560"/>
            <a:ext cx="105206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 - Business understanding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186" name="Rectangles 185"/>
          <p:cNvSpPr/>
          <p:nvPr/>
        </p:nvSpPr>
        <p:spPr>
          <a:xfrm>
            <a:off x="691560" y="1371600"/>
            <a:ext cx="6622200" cy="41133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9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90000"/>
              </a:lnSpc>
              <a:buNone/>
            </a:pPr>
            <a:r>
              <a:rPr lang="en-US" sz="15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SpaceX CEO Elon Musk has criticized European efforts in the emergent new space race. In March 2021, he wrote on Twitter:</a:t>
            </a:r>
            <a:endParaRPr lang="en-US" sz="15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500" b="0" i="1" strike="noStrike" spc="-1">
                <a:solidFill>
                  <a:srgbClr val="990000"/>
                </a:solidFill>
                <a:latin typeface="Calibri"/>
                <a:ea typeface="DejaVu Sans"/>
              </a:rPr>
              <a:t>“They are aiming too low. Only rockets that are fully &amp; rapidly reusable will be competitive. Everything else will seem like a cloth biplane in the age of jets.”</a:t>
            </a:r>
            <a:endParaRPr lang="en-US" sz="15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5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Reliability v. Risky concept: “reusability” and Significant cost reduction 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SpaceX financial viability heavily depends on the successful landing of the booster (booster recovery) defined as “mission success”.  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Using SpaceX Falcon9 database, we develop AI tools: </a:t>
            </a:r>
            <a:endParaRPr lang="en-US" sz="18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for visualizing, analyzing features conditioning mission success  </a:t>
            </a:r>
            <a:endParaRPr lang="en-US" sz="1800" b="0" strike="noStrike" spc="-1">
              <a:latin typeface="Arial" panose="020B0604020202090204"/>
            </a:endParaRPr>
          </a:p>
          <a:p>
            <a:pPr marL="431800" lvl="1" indent="-215900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;Calibri"/>
              </a:rPr>
              <a:t>for predicting Falcon 9 success and SpaceX financial viability using supervised classification algorithms.</a:t>
            </a:r>
            <a:r>
              <a:rPr lang="en-US" sz="1800" b="0" strike="noStrike" spc="-1">
                <a:solidFill>
                  <a:srgbClr val="000000"/>
                </a:solidFill>
                <a:latin typeface="Calibri;Calibri"/>
                <a:ea typeface="Calibri;Calibri"/>
              </a:rPr>
              <a:t>  </a:t>
            </a:r>
            <a:endParaRPr lang="en-US" sz="1800" b="0" strike="noStrike" spc="-1">
              <a:latin typeface="Arial" panose="020B0604020202090204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rcRect b="20836"/>
          <a:stretch>
            <a:fillRect/>
          </a:stretch>
        </p:blipFill>
        <p:spPr>
          <a:xfrm>
            <a:off x="7232760" y="1317240"/>
            <a:ext cx="4195440" cy="4789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Num"/>
          </p:nvPr>
        </p:nvSpPr>
        <p:spPr>
          <a:xfrm>
            <a:off x="10744200" y="6356520"/>
            <a:ext cx="1438560" cy="35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EFFED611-BC1E-4CCA-9A81-CB48C0BE458B}" type="slidenum">
              <a:rPr lang="en-US" sz="1600" b="1" strike="noStrike" spc="-1">
                <a:solidFill>
                  <a:srgbClr val="FFFFFF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89" name="TextBox 3"/>
          <p:cNvSpPr/>
          <p:nvPr/>
        </p:nvSpPr>
        <p:spPr>
          <a:xfrm>
            <a:off x="659880" y="3200400"/>
            <a:ext cx="3217680" cy="7902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E7E6E6"/>
                </a:solidFill>
                <a:latin typeface="Verdana" panose="020B0604030504040204"/>
                <a:ea typeface="SF Pro"/>
              </a:rPr>
              <a:t>Section 1</a:t>
            </a:r>
            <a:endParaRPr lang="en-US" sz="1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E7E6E6"/>
                </a:solidFill>
                <a:latin typeface="Verdana" panose="020B0604030504040204"/>
                <a:ea typeface="SF Pro"/>
              </a:rPr>
              <a:t>Methodology</a:t>
            </a:r>
            <a:endParaRPr lang="en-US" sz="320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784C92D-32B8-4049-9616-74201C95611C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192" name="Rectangles 191"/>
          <p:cNvSpPr/>
          <p:nvPr/>
        </p:nvSpPr>
        <p:spPr>
          <a:xfrm>
            <a:off x="914400" y="1600200"/>
            <a:ext cx="10509480" cy="381528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Methodology steps:</a:t>
            </a:r>
            <a:endParaRPr lang="en-US" sz="2400" b="0" strike="noStrike" spc="-1">
              <a:latin typeface="Arial" panose="020B0604020202090204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4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010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1. 	Data collection from open Data base and Wikipedia (Falcon9, Ariane-5). </a:t>
            </a:r>
            <a:endParaRPr lang="en-US" sz="215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010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2.	Data wrangling.</a:t>
            </a:r>
            <a:endParaRPr lang="en-US" sz="215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010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3.	Exploratory data analysis using SQL query and visualization of correlation between parameters. </a:t>
            </a:r>
            <a:endParaRPr lang="en-US" sz="215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010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4.	Visual analytics: launch sites with Folium, success rates with Plotly Dash. </a:t>
            </a:r>
            <a:endParaRPr lang="en-US" sz="215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spcBef>
                <a:spcPts val="1010"/>
              </a:spcBef>
              <a:buNone/>
              <a:tabLst>
                <a:tab pos="0" algn="l"/>
              </a:tabLst>
            </a:pPr>
            <a:r>
              <a:rPr lang="en-US" sz="2150" b="1" strike="noStrike" spc="-1">
                <a:solidFill>
                  <a:srgbClr val="000000"/>
                </a:solidFill>
                <a:latin typeface="Calibri"/>
                <a:ea typeface="Segoe UI"/>
              </a:rPr>
              <a:t>5.	Classification Models development and validations. Selection of best predictive model.</a:t>
            </a:r>
            <a:r>
              <a:rPr lang="en-US" sz="2150" b="1" strike="noStrike" spc="-1">
                <a:solidFill>
                  <a:srgbClr val="C9211E"/>
                </a:solidFill>
                <a:latin typeface="Calibri"/>
                <a:ea typeface="Segoe UI"/>
              </a:rPr>
              <a:t>  </a:t>
            </a:r>
            <a:endParaRPr lang="en-US" sz="2150" b="0" strike="noStrike" spc="-1">
              <a:latin typeface="Arial" panose="020B0604020202090204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pos="0" algn="l"/>
              </a:tabLst>
            </a:pPr>
            <a:endParaRPr lang="en-US" sz="2150" b="0" strike="noStrike" spc="-1">
              <a:latin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33840" cy="392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p>
            <a:pPr algn="r">
              <a:lnSpc>
                <a:spcPct val="100000"/>
              </a:lnSpc>
              <a:buNone/>
            </a:pPr>
            <a:fld id="{C28B6BC7-0E18-4891-9E2A-9A0E10C7D152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</a:fld>
            <a:endParaRPr lang="en-US" sz="1600" b="0" strike="noStrike" spc="-1">
              <a:latin typeface="Times New Roman" panose="02020603050405020304"/>
            </a:endParaRPr>
          </a:p>
        </p:txBody>
      </p:sp>
      <p:sp>
        <p:nvSpPr>
          <p:cNvPr id="194" name="Title 1"/>
          <p:cNvSpPr/>
          <p:nvPr/>
        </p:nvSpPr>
        <p:spPr>
          <a:xfrm>
            <a:off x="770040" y="538560"/>
            <a:ext cx="10506240" cy="5396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lang="en-US" sz="4000" b="0" strike="noStrike" spc="-1">
              <a:latin typeface="Arial" panose="020B0604020202090204"/>
            </a:endParaRPr>
          </a:p>
        </p:txBody>
      </p:sp>
      <p:sp>
        <p:nvSpPr>
          <p:cNvPr id="195" name="Rectangles 194"/>
          <p:cNvSpPr/>
          <p:nvPr/>
        </p:nvSpPr>
        <p:spPr>
          <a:xfrm>
            <a:off x="690120" y="1529280"/>
            <a:ext cx="5252040" cy="383940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 was collected from: 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-open source SpaceX REST API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-webscraping Falcon9 launch data in Wikipedia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-webscraping Ariane5 launcher data in Wikipedia </a:t>
            </a:r>
            <a:r>
              <a:rPr lang="en-US" sz="1800" b="1" i="1" strike="noStrike" spc="-1">
                <a:solidFill>
                  <a:srgbClr val="000000"/>
                </a:solidFill>
                <a:latin typeface="Calibri"/>
                <a:ea typeface="DejaVu Sans"/>
              </a:rPr>
              <a:t>for reference graphs only.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(not prepared for ML)</a:t>
            </a: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 panose="020B0604020202090204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6172200" y="1196640"/>
            <a:ext cx="4566960" cy="4289760"/>
            <a:chOff x="6172200" y="1196640"/>
            <a:chExt cx="4566960" cy="4289760"/>
          </a:xfrm>
        </p:grpSpPr>
        <p:sp>
          <p:nvSpPr>
            <p:cNvPr id="197" name="Straight Connector 196"/>
            <p:cNvSpPr/>
            <p:nvPr/>
          </p:nvSpPr>
          <p:spPr>
            <a:xfrm>
              <a:off x="7238520" y="1828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198" name="Rectangles 197"/>
            <p:cNvSpPr/>
            <p:nvPr/>
          </p:nvSpPr>
          <p:spPr>
            <a:xfrm>
              <a:off x="6172200" y="459936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lang="en-US" sz="16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data_set_part1.csv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199" name="Rectangles 198"/>
            <p:cNvSpPr/>
            <p:nvPr/>
          </p:nvSpPr>
          <p:spPr>
            <a:xfrm>
              <a:off x="8001000" y="1197000"/>
              <a:ext cx="273816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Web scraping Wikipedia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9535320" y="1819800"/>
              <a:ext cx="360" cy="36576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201" name="Rectangles 200"/>
            <p:cNvSpPr/>
            <p:nvPr/>
          </p:nvSpPr>
          <p:spPr>
            <a:xfrm>
              <a:off x="8458200" y="37105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Clean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2" name="Rectangles 201"/>
            <p:cNvSpPr/>
            <p:nvPr/>
          </p:nvSpPr>
          <p:spPr>
            <a:xfrm>
              <a:off x="8458200" y="27961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Extract Table data with Beautiful soup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3" name="Rectangles 202"/>
            <p:cNvSpPr/>
            <p:nvPr/>
          </p:nvSpPr>
          <p:spPr>
            <a:xfrm>
              <a:off x="8458200" y="188172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Get URL response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4" name="Rectangles 203"/>
            <p:cNvSpPr/>
            <p:nvPr/>
          </p:nvSpPr>
          <p:spPr>
            <a:xfrm>
              <a:off x="8458200" y="459900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Saved data into csv file</a:t>
              </a:r>
              <a:endParaRPr lang="en-US" sz="1600" b="0" strike="noStrike" spc="-1">
                <a:latin typeface="Arial" panose="020B0604020202090204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data_set_part2.csv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5" name="Rectangles 204"/>
            <p:cNvSpPr/>
            <p:nvPr/>
          </p:nvSpPr>
          <p:spPr>
            <a:xfrm>
              <a:off x="6172200" y="1196640"/>
              <a:ext cx="2051280" cy="679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SpaceX REST API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6" name="Rectangles 205"/>
            <p:cNvSpPr/>
            <p:nvPr/>
          </p:nvSpPr>
          <p:spPr>
            <a:xfrm>
              <a:off x="6172200" y="37108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value with mean value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7" name="Rectangles 206"/>
            <p:cNvSpPr/>
            <p:nvPr/>
          </p:nvSpPr>
          <p:spPr>
            <a:xfrm>
              <a:off x="6172200" y="27964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Restricted dataframe to Falcon 9 launches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  <p:sp>
          <p:nvSpPr>
            <p:cNvPr id="208" name="Rectangles 207"/>
            <p:cNvSpPr/>
            <p:nvPr/>
          </p:nvSpPr>
          <p:spPr>
            <a:xfrm>
              <a:off x="6172200" y="1882080"/>
              <a:ext cx="2051280" cy="679680"/>
            </a:xfrm>
            <a:prstGeom prst="rect">
              <a:avLst/>
            </a:prstGeom>
            <a:solidFill>
              <a:srgbClr val="99CCFF"/>
            </a:solidFill>
            <a:ln w="0">
              <a:solidFill>
                <a:srgbClr val="3465A4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90000" tIns="45000" rIns="90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lang="en-US" sz="16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Requested and parsed SpaceX launch data</a:t>
              </a:r>
              <a:endParaRPr lang="en-US" sz="1600" b="0" strike="noStrike" spc="-1">
                <a:latin typeface="Arial" panose="020B060402020209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20955</Words>
  <Application>WPS Presentation</Application>
  <PresentationFormat/>
  <Paragraphs>765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52</vt:i4>
      </vt:variant>
    </vt:vector>
  </HeadingPairs>
  <TitlesOfParts>
    <vt:vector size="82" baseType="lpstr">
      <vt:lpstr>Arial</vt:lpstr>
      <vt:lpstr>SimSun</vt:lpstr>
      <vt:lpstr>Wingdings</vt:lpstr>
      <vt:lpstr>Arial</vt:lpstr>
      <vt:lpstr>Symbol</vt:lpstr>
      <vt:lpstr>Kingsoft Sign</vt:lpstr>
      <vt:lpstr>Times New Roman</vt:lpstr>
      <vt:lpstr>Tahoma</vt:lpstr>
      <vt:lpstr>SF Pro</vt:lpstr>
      <vt:lpstr>Thonburi</vt:lpstr>
      <vt:lpstr>Arial Bold</vt:lpstr>
      <vt:lpstr>Abadi</vt:lpstr>
      <vt:lpstr>Verdana</vt:lpstr>
      <vt:lpstr>DejaVu Sans</vt:lpstr>
      <vt:lpstr>IBM Plex Mono SemiBold</vt:lpstr>
      <vt:lpstr>Calibri</vt:lpstr>
      <vt:lpstr>Calibri;Calibri</vt:lpstr>
      <vt:lpstr>Segoe UI</vt:lpstr>
      <vt:lpstr>Arial;Arial</vt:lpstr>
      <vt:lpstr>Microsoft YaHei</vt:lpstr>
      <vt:lpstr>Helvetica Neue</vt:lpstr>
      <vt:lpstr>Symbol</vt:lpstr>
      <vt:lpstr>微软雅黑</vt:lpstr>
      <vt:lpstr>汉仪旗黑</vt:lpstr>
      <vt:lpstr>Arial Unicode MS</vt:lpstr>
      <vt:lpstr>宋体-简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fanzhaoting</cp:lastModifiedBy>
  <cp:revision>751</cp:revision>
  <dcterms:created xsi:type="dcterms:W3CDTF">2023-09-20T18:49:50Z</dcterms:created>
  <dcterms:modified xsi:type="dcterms:W3CDTF">2023-09-20T18:49:50Z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r8>4</vt:r8>
  </property>
  <property fmtid="{D5CDD505-2E9C-101B-9397-08002B2CF9AE}" pid="4" name="PresentationFormat">
    <vt:lpwstr>Widescreen</vt:lpwstr>
  </property>
  <property fmtid="{D5CDD505-2E9C-101B-9397-08002B2CF9AE}" pid="5" name="Slides">
    <vt:r8>47</vt:r8>
  </property>
  <property fmtid="{D5CDD505-2E9C-101B-9397-08002B2CF9AE}" pid="6" name="KSOProductBuildVer">
    <vt:lpwstr>1033-3.2.0.6370</vt:lpwstr>
  </property>
</Properties>
</file>